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6" r:id="rId2"/>
    <p:sldId id="273" r:id="rId3"/>
    <p:sldId id="274" r:id="rId4"/>
    <p:sldId id="275" r:id="rId5"/>
    <p:sldId id="268" r:id="rId6"/>
    <p:sldId id="269" r:id="rId7"/>
    <p:sldId id="270" r:id="rId8"/>
    <p:sldId id="257" r:id="rId9"/>
    <p:sldId id="258" r:id="rId10"/>
    <p:sldId id="259" r:id="rId11"/>
    <p:sldId id="260" r:id="rId12"/>
    <p:sldId id="261" r:id="rId13"/>
    <p:sldId id="262" r:id="rId14"/>
    <p:sldId id="263" r:id="rId15"/>
    <p:sldId id="264" r:id="rId16"/>
    <p:sldId id="265" r:id="rId17"/>
    <p:sldId id="271" r:id="rId18"/>
    <p:sldId id="272" r:id="rId19"/>
    <p:sldId id="266" r:id="rId20"/>
    <p:sldId id="267" r:id="rId21"/>
    <p:sldId id="276" r:id="rId22"/>
    <p:sldId id="277"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3" d="100"/>
          <a:sy n="63" d="100"/>
        </p:scale>
        <p:origin x="-10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pPr>
              <a:defRPr/>
            </a:pPr>
            <a:fld id="{E89AF20D-98B1-4B34-B26A-07218117B2CA}" type="datetimeFigureOut">
              <a:rPr lang="en-US"/>
              <a:pPr>
                <a:defRPr/>
              </a:pPr>
              <a:t>11/16/2015</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pPr>
              <a:defRPr/>
            </a:pPr>
            <a:fld id="{21751850-22E4-48CA-85C3-C92672887EF2}" type="slidenum">
              <a:rPr lang="en-US"/>
              <a:pPr>
                <a:defRPr/>
              </a:pPr>
              <a:t>‹#›</a:t>
            </a:fld>
            <a:endParaRPr lang="en-US"/>
          </a:p>
        </p:txBody>
      </p:sp>
    </p:spTree>
    <p:extLst>
      <p:ext uri="{BB962C8B-B14F-4D97-AF65-F5344CB8AC3E}">
        <p14:creationId xmlns:p14="http://schemas.microsoft.com/office/powerpoint/2010/main" val="306827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95A0F0C-4096-4E44-8662-CE595753974C}" type="datetimeFigureOut">
              <a:rPr lang="en-US" smtClean="0"/>
              <a:t>11/16/2015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6B2D8C-C7F5-44FE-AA3B-91493F402A8E}" type="slidenum">
              <a:rPr lang="en-US" smtClean="0"/>
              <a:t>‹#›</a:t>
            </a:fld>
            <a:endParaRPr lang="en-US"/>
          </a:p>
        </p:txBody>
      </p:sp>
    </p:spTree>
    <p:extLst>
      <p:ext uri="{BB962C8B-B14F-4D97-AF65-F5344CB8AC3E}">
        <p14:creationId xmlns:p14="http://schemas.microsoft.com/office/powerpoint/2010/main" val="549771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B2D8C-C7F5-44FE-AA3B-91493F402A8E}" type="slidenum">
              <a:rPr lang="en-US" smtClean="0"/>
              <a:t>16</a:t>
            </a:fld>
            <a:endParaRPr lang="en-US"/>
          </a:p>
        </p:txBody>
      </p:sp>
    </p:spTree>
    <p:extLst>
      <p:ext uri="{BB962C8B-B14F-4D97-AF65-F5344CB8AC3E}">
        <p14:creationId xmlns:p14="http://schemas.microsoft.com/office/powerpoint/2010/main" val="228773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B2D8C-C7F5-44FE-AA3B-91493F402A8E}" type="slidenum">
              <a:rPr lang="en-US" smtClean="0"/>
              <a:t>17</a:t>
            </a:fld>
            <a:endParaRPr lang="en-US"/>
          </a:p>
        </p:txBody>
      </p:sp>
    </p:spTree>
    <p:extLst>
      <p:ext uri="{BB962C8B-B14F-4D97-AF65-F5344CB8AC3E}">
        <p14:creationId xmlns:p14="http://schemas.microsoft.com/office/powerpoint/2010/main" val="391169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6B2D8C-C7F5-44FE-AA3B-91493F402A8E}" type="slidenum">
              <a:rPr lang="en-US" smtClean="0"/>
              <a:t>19</a:t>
            </a:fld>
            <a:endParaRPr lang="en-US"/>
          </a:p>
        </p:txBody>
      </p:sp>
    </p:spTree>
    <p:extLst>
      <p:ext uri="{BB962C8B-B14F-4D97-AF65-F5344CB8AC3E}">
        <p14:creationId xmlns:p14="http://schemas.microsoft.com/office/powerpoint/2010/main" val="254174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03DE6A-5815-4C61-A4D1-FDF60C1D02B5}"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971162"/>
      </p:ext>
    </p:extLst>
  </p:cSld>
  <p:clrMapOvr>
    <a:masterClrMapping/>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7365265-98FA-4AE5-AF39-AD5902670488}" type="slidenum">
              <a:rPr lang="en-US" smtClean="0"/>
              <a:pPr>
                <a:defRPr/>
              </a:pPr>
              <a:t>‹#›</a:t>
            </a:fld>
            <a:endParaRPr lang="en-US" dirty="0"/>
          </a:p>
        </p:txBody>
      </p:sp>
    </p:spTree>
    <p:extLst>
      <p:ext uri="{BB962C8B-B14F-4D97-AF65-F5344CB8AC3E}">
        <p14:creationId xmlns:p14="http://schemas.microsoft.com/office/powerpoint/2010/main" val="3171628780"/>
      </p:ext>
    </p:extLst>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C2793-341A-4450-973A-1DB0549AE9FB}" type="slidenum">
              <a:rPr lang="en-US" smtClean="0"/>
              <a:pPr>
                <a:defRPr/>
              </a:pPr>
              <a:t>‹#›</a:t>
            </a:fld>
            <a:endParaRPr lang="en-US" dirty="0"/>
          </a:p>
        </p:txBody>
      </p:sp>
    </p:spTree>
    <p:extLst>
      <p:ext uri="{BB962C8B-B14F-4D97-AF65-F5344CB8AC3E}">
        <p14:creationId xmlns:p14="http://schemas.microsoft.com/office/powerpoint/2010/main" val="542851898"/>
      </p:ext>
    </p:extLst>
  </p:cSld>
  <p:clrMapOvr>
    <a:masterClrMapping/>
  </p:clrMapOvr>
  <p:transition>
    <p:zo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424FC4-C190-4A9F-BFDE-7E7743DE8C62}" type="slidenum">
              <a:rPr lang="en-US" smtClean="0"/>
              <a:pPr>
                <a:defRPr/>
              </a:pPr>
              <a:t>‹#›</a:t>
            </a:fld>
            <a:endParaRPr lang="en-US" dirty="0"/>
          </a:p>
        </p:txBody>
      </p:sp>
    </p:spTree>
    <p:extLst>
      <p:ext uri="{BB962C8B-B14F-4D97-AF65-F5344CB8AC3E}">
        <p14:creationId xmlns:p14="http://schemas.microsoft.com/office/powerpoint/2010/main" val="402452485"/>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7C4664-6FAC-4EB0-8F76-059DBF609C5A}" type="slidenum">
              <a:rPr lang="en-US" smtClean="0"/>
              <a:pPr>
                <a:defRPr/>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526049"/>
      </p:ext>
    </p:extLst>
  </p:cSld>
  <p:clrMapOvr>
    <a:masterClrMapping/>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C0A2C0-FBEA-4ED4-984A-C477BE2B818D}" type="slidenum">
              <a:rPr lang="en-US" smtClean="0"/>
              <a:pPr>
                <a:defRPr/>
              </a:pPr>
              <a:t>‹#›</a:t>
            </a:fld>
            <a:endParaRPr lang="en-US" dirty="0"/>
          </a:p>
        </p:txBody>
      </p:sp>
    </p:spTree>
    <p:extLst>
      <p:ext uri="{BB962C8B-B14F-4D97-AF65-F5344CB8AC3E}">
        <p14:creationId xmlns:p14="http://schemas.microsoft.com/office/powerpoint/2010/main" val="1504496053"/>
      </p:ext>
    </p:extLst>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66943B0-5732-4B59-8AFC-A43520B6AC67}" type="slidenum">
              <a:rPr lang="en-US" smtClean="0"/>
              <a:pPr>
                <a:defRPr/>
              </a:pPr>
              <a:t>‹#›</a:t>
            </a:fld>
            <a:endParaRPr lang="en-US" dirty="0"/>
          </a:p>
        </p:txBody>
      </p:sp>
    </p:spTree>
    <p:extLst>
      <p:ext uri="{BB962C8B-B14F-4D97-AF65-F5344CB8AC3E}">
        <p14:creationId xmlns:p14="http://schemas.microsoft.com/office/powerpoint/2010/main" val="4222896372"/>
      </p:ext>
    </p:extLst>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7DD5764-5EE8-4712-AD74-0CEE3F38615C}" type="slidenum">
              <a:rPr lang="en-US" smtClean="0"/>
              <a:pPr>
                <a:defRPr/>
              </a:pPr>
              <a:t>‹#›</a:t>
            </a:fld>
            <a:endParaRPr lang="en-US" dirty="0"/>
          </a:p>
        </p:txBody>
      </p:sp>
    </p:spTree>
    <p:extLst>
      <p:ext uri="{BB962C8B-B14F-4D97-AF65-F5344CB8AC3E}">
        <p14:creationId xmlns:p14="http://schemas.microsoft.com/office/powerpoint/2010/main" val="2389114380"/>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FCF1F895-87DB-465F-A20A-EBE997CF18C5}" type="slidenum">
              <a:rPr lang="en-US" smtClean="0"/>
              <a:pPr>
                <a:defRPr/>
              </a:pPr>
              <a:t>‹#›</a:t>
            </a:fld>
            <a:endParaRPr lang="en-US" dirty="0"/>
          </a:p>
        </p:txBody>
      </p:sp>
    </p:spTree>
    <p:extLst>
      <p:ext uri="{BB962C8B-B14F-4D97-AF65-F5344CB8AC3E}">
        <p14:creationId xmlns:p14="http://schemas.microsoft.com/office/powerpoint/2010/main" val="3892099297"/>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6BF9C9E-A0EE-4404-BB9C-D4571508F459}" type="slidenum">
              <a:rPr lang="en-US" smtClean="0"/>
              <a:pPr>
                <a:defRPr/>
              </a:pPr>
              <a:t>‹#›</a:t>
            </a:fld>
            <a:endParaRPr lang="en-US" dirty="0"/>
          </a:p>
        </p:txBody>
      </p:sp>
    </p:spTree>
    <p:extLst>
      <p:ext uri="{BB962C8B-B14F-4D97-AF65-F5344CB8AC3E}">
        <p14:creationId xmlns:p14="http://schemas.microsoft.com/office/powerpoint/2010/main" val="2594179217"/>
      </p:ext>
    </p:extLst>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439A24-7CC4-45A0-AB7F-759B5BFAEE24}" type="slidenum">
              <a:rPr lang="en-US" smtClean="0"/>
              <a:pPr>
                <a:defRPr/>
              </a:pPr>
              <a:t>‹#›</a:t>
            </a:fld>
            <a:endParaRPr lang="en-US" dirty="0"/>
          </a:p>
        </p:txBody>
      </p:sp>
    </p:spTree>
    <p:extLst>
      <p:ext uri="{BB962C8B-B14F-4D97-AF65-F5344CB8AC3E}">
        <p14:creationId xmlns:p14="http://schemas.microsoft.com/office/powerpoint/2010/main" val="39579519"/>
      </p:ext>
    </p:extLst>
  </p:cSld>
  <p:clrMapOvr>
    <a:masterClrMapping/>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EBC9B494-F8C2-47D1-9F52-EC5C5A3A286A}" type="slidenum">
              <a:rPr lang="en-US" smtClean="0"/>
              <a:pPr>
                <a:defRPr/>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890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hoosemyplate.gov/" TargetMode="External"/><Relationship Id="rId2" Type="http://schemas.openxmlformats.org/officeDocument/2006/relationships/hyperlink" Target="http://www.eatright.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unitedcalltoaction.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1752600"/>
            <a:ext cx="5017227"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effectLst>
                  <a:outerShdw blurRad="60007" dist="200025" dir="15000000" sy="30000" kx="-1800000" algn="bl" rotWithShape="0">
                    <a:prstClr val="black">
                      <a:alpha val="32000"/>
                    </a:prstClr>
                  </a:outerShdw>
                </a:effectLst>
                <a:latin typeface="Gill Sans Ultra Bold" pitchFamily="34" charset="0"/>
              </a:rPr>
              <a:t>Nutrients and Nutrition</a:t>
            </a:r>
            <a:endParaRPr lang="en-US" sz="5400" b="1" dirty="0">
              <a:ln/>
              <a:solidFill>
                <a:schemeClr val="accent3"/>
              </a:solidFill>
              <a:effectLst>
                <a:outerShdw blurRad="60007" dist="200025" dir="15000000" sy="30000" kx="-1800000" algn="bl" rotWithShape="0">
                  <a:prstClr val="black">
                    <a:alpha val="32000"/>
                  </a:prstClr>
                </a:outerShdw>
              </a:effectLst>
              <a:latin typeface="Gill Sans Ultra Bold" pitchFamily="34" charset="0"/>
            </a:endParaRPr>
          </a:p>
        </p:txBody>
      </p:sp>
      <p:sp>
        <p:nvSpPr>
          <p:cNvPr id="2" name="TextBox 1"/>
          <p:cNvSpPr txBox="1"/>
          <p:nvPr/>
        </p:nvSpPr>
        <p:spPr>
          <a:xfrm>
            <a:off x="1066800" y="4495800"/>
            <a:ext cx="7162800" cy="830997"/>
          </a:xfrm>
          <a:prstGeom prst="rect">
            <a:avLst/>
          </a:prstGeom>
          <a:noFill/>
        </p:spPr>
        <p:txBody>
          <a:bodyPr wrap="square" rtlCol="0">
            <a:spAutoFit/>
          </a:bodyPr>
          <a:lstStyle/>
          <a:p>
            <a:r>
              <a:rPr lang="en-US" b="1" dirty="0"/>
              <a:t>Objective</a:t>
            </a:r>
            <a:r>
              <a:rPr lang="en-US" dirty="0"/>
              <a:t>: </a:t>
            </a:r>
            <a:r>
              <a:rPr lang="en-US" dirty="0" smtClean="0"/>
              <a:t>To summarize </a:t>
            </a:r>
            <a:r>
              <a:rPr lang="en-US" dirty="0"/>
              <a:t>functions, sources, and consequences of too little of </a:t>
            </a:r>
            <a:r>
              <a:rPr lang="en-US" dirty="0" smtClean="0"/>
              <a:t>the core </a:t>
            </a:r>
            <a:r>
              <a:rPr lang="en-US" dirty="0"/>
              <a:t>nutrients.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7208" y="1720850"/>
            <a:ext cx="6705600" cy="5029200"/>
          </a:xfrm>
        </p:spPr>
        <p:txBody>
          <a:bodyPr>
            <a:normAutofit lnSpcReduction="10000"/>
          </a:bodyPr>
          <a:lstStyle/>
          <a:p>
            <a:pPr eaLnBrk="1" hangingPunct="1">
              <a:lnSpc>
                <a:spcPct val="90000"/>
              </a:lnSpc>
            </a:pPr>
            <a:r>
              <a:rPr lang="en-US" sz="2800" dirty="0" smtClean="0"/>
              <a:t>Functions</a:t>
            </a:r>
          </a:p>
          <a:p>
            <a:pPr lvl="1" eaLnBrk="1" hangingPunct="1">
              <a:lnSpc>
                <a:spcPct val="90000"/>
              </a:lnSpc>
            </a:pPr>
            <a:r>
              <a:rPr lang="en-US" sz="2400" dirty="0" smtClean="0"/>
              <a:t>Stores fat soluble vitamins </a:t>
            </a:r>
            <a:r>
              <a:rPr lang="en-US" sz="2400" b="1" u="sng" dirty="0" smtClean="0">
                <a:solidFill>
                  <a:schemeClr val="accent2"/>
                </a:solidFill>
              </a:rPr>
              <a:t>A, D, E, K</a:t>
            </a:r>
          </a:p>
          <a:p>
            <a:pPr lvl="1" eaLnBrk="1" hangingPunct="1">
              <a:lnSpc>
                <a:spcPct val="90000"/>
              </a:lnSpc>
            </a:pPr>
            <a:r>
              <a:rPr lang="en-US" sz="2400" dirty="0" smtClean="0"/>
              <a:t>Prevents injury to internal organs</a:t>
            </a:r>
          </a:p>
          <a:p>
            <a:pPr lvl="1" eaLnBrk="1" hangingPunct="1">
              <a:lnSpc>
                <a:spcPct val="90000"/>
              </a:lnSpc>
            </a:pPr>
            <a:r>
              <a:rPr lang="en-US" sz="2400" dirty="0" smtClean="0"/>
              <a:t>Concentrated energy (9 Calories/gram)</a:t>
            </a:r>
          </a:p>
          <a:p>
            <a:pPr eaLnBrk="1" hangingPunct="1">
              <a:lnSpc>
                <a:spcPct val="90000"/>
              </a:lnSpc>
            </a:pPr>
            <a:r>
              <a:rPr lang="en-US" sz="2800" dirty="0" smtClean="0"/>
              <a:t>Sources</a:t>
            </a:r>
          </a:p>
          <a:p>
            <a:pPr lvl="1">
              <a:lnSpc>
                <a:spcPct val="90000"/>
              </a:lnSpc>
            </a:pPr>
            <a:r>
              <a:rPr lang="en-US" sz="2400" dirty="0" smtClean="0"/>
              <a:t>Protein group including meat, fish, poultry, eggs, beans, nuts </a:t>
            </a:r>
          </a:p>
          <a:p>
            <a:pPr lvl="1">
              <a:lnSpc>
                <a:spcPct val="90000"/>
              </a:lnSpc>
            </a:pPr>
            <a:r>
              <a:rPr lang="en-US" sz="2400" dirty="0" smtClean="0"/>
              <a:t>Dairy group including milk, yogurt, cheese (if eat whole milk products)</a:t>
            </a:r>
          </a:p>
          <a:p>
            <a:pPr lvl="1" eaLnBrk="1" hangingPunct="1">
              <a:lnSpc>
                <a:spcPct val="90000"/>
              </a:lnSpc>
            </a:pPr>
            <a:r>
              <a:rPr lang="en-US" sz="2400" dirty="0" smtClean="0"/>
              <a:t>Fried foods, pastry, junk food</a:t>
            </a:r>
          </a:p>
          <a:p>
            <a:r>
              <a:rPr lang="en-US" sz="2800" dirty="0"/>
              <a:t>Consequences of too little: </a:t>
            </a:r>
            <a:endParaRPr lang="en-US" sz="2800" dirty="0" smtClean="0"/>
          </a:p>
          <a:p>
            <a:pPr lvl="1" eaLnBrk="1" hangingPunct="1">
              <a:lnSpc>
                <a:spcPct val="90000"/>
              </a:lnSpc>
            </a:pPr>
            <a:r>
              <a:rPr lang="en-US" sz="2400" dirty="0" smtClean="0"/>
              <a:t>Loss of  </a:t>
            </a:r>
            <a:r>
              <a:rPr lang="en-US" sz="2400" b="1" u="sng" dirty="0" smtClean="0">
                <a:solidFill>
                  <a:schemeClr val="accent2"/>
                </a:solidFill>
              </a:rPr>
              <a:t>fat soluble </a:t>
            </a:r>
            <a:r>
              <a:rPr lang="en-US" sz="2400" dirty="0" smtClean="0"/>
              <a:t>vitamins</a:t>
            </a:r>
          </a:p>
        </p:txBody>
      </p:sp>
      <p:pic>
        <p:nvPicPr>
          <p:cNvPr id="5124" name="Picture 4" descr="C:\Users\LibraryUser\AppData\Local\Microsoft\Windows\Temporary Internet Files\Content.IE5\7SMAUM6B\MPj04437860000[1].jpg"/>
          <p:cNvPicPr>
            <a:picLocks noChangeAspect="1" noChangeArrowheads="1"/>
          </p:cNvPicPr>
          <p:nvPr/>
        </p:nvPicPr>
        <p:blipFill>
          <a:blip r:embed="rId2" cstate="print"/>
          <a:srcRect/>
          <a:stretch>
            <a:fillRect/>
          </a:stretch>
        </p:blipFill>
        <p:spPr bwMode="auto">
          <a:xfrm flipH="1">
            <a:off x="7092808" y="3962400"/>
            <a:ext cx="2051192" cy="2895600"/>
          </a:xfrm>
          <a:prstGeom prst="rect">
            <a:avLst/>
          </a:prstGeom>
          <a:noFill/>
          <a:effectLst>
            <a:softEdge rad="127000"/>
          </a:effectLst>
        </p:spPr>
      </p:pic>
      <p:sp>
        <p:nvSpPr>
          <p:cNvPr id="6" name="Rectangle 5"/>
          <p:cNvSpPr/>
          <p:nvPr/>
        </p:nvSpPr>
        <p:spPr>
          <a:xfrm>
            <a:off x="3622774" y="381000"/>
            <a:ext cx="193982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Fats</a:t>
            </a:r>
            <a:endParaRPr lang="en-US" sz="5400" b="1" dirty="0">
              <a:ln/>
              <a:solidFill>
                <a:schemeClr val="accent3"/>
              </a:solidFill>
              <a:latin typeface="Gill Sans Ultra Bold" pitchFamily="34" charset="0"/>
            </a:endParaRPr>
          </a:p>
        </p:txBody>
      </p:sp>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normAutofit fontScale="92500" lnSpcReduction="10000"/>
          </a:bodyPr>
          <a:lstStyle/>
          <a:p>
            <a:pPr eaLnBrk="1" hangingPunct="1">
              <a:lnSpc>
                <a:spcPct val="90000"/>
              </a:lnSpc>
            </a:pPr>
            <a:r>
              <a:rPr lang="en-US" sz="2800" dirty="0" smtClean="0"/>
              <a:t>Functions</a:t>
            </a:r>
          </a:p>
          <a:p>
            <a:pPr lvl="1" eaLnBrk="1" hangingPunct="1">
              <a:lnSpc>
                <a:spcPct val="90000"/>
              </a:lnSpc>
            </a:pPr>
            <a:r>
              <a:rPr lang="en-US" sz="2400" dirty="0" smtClean="0"/>
              <a:t>Good eyesight</a:t>
            </a:r>
          </a:p>
          <a:p>
            <a:pPr lvl="1" eaLnBrk="1" hangingPunct="1">
              <a:lnSpc>
                <a:spcPct val="90000"/>
              </a:lnSpc>
            </a:pPr>
            <a:r>
              <a:rPr lang="en-US" sz="2400" dirty="0" smtClean="0"/>
              <a:t>Provides antioxidants which fight cancers</a:t>
            </a:r>
          </a:p>
          <a:p>
            <a:pPr lvl="1" eaLnBrk="1" hangingPunct="1">
              <a:lnSpc>
                <a:spcPct val="90000"/>
              </a:lnSpc>
            </a:pPr>
            <a:r>
              <a:rPr lang="en-US" sz="2400" dirty="0" smtClean="0"/>
              <a:t>Helps the skin</a:t>
            </a:r>
          </a:p>
          <a:p>
            <a:pPr eaLnBrk="1" hangingPunct="1">
              <a:lnSpc>
                <a:spcPct val="90000"/>
              </a:lnSpc>
            </a:pPr>
            <a:r>
              <a:rPr lang="en-US" sz="2800" dirty="0" smtClean="0"/>
              <a:t>Sources</a:t>
            </a:r>
          </a:p>
          <a:p>
            <a:pPr lvl="1" eaLnBrk="1" hangingPunct="1">
              <a:lnSpc>
                <a:spcPct val="90000"/>
              </a:lnSpc>
            </a:pPr>
            <a:r>
              <a:rPr lang="en-US" sz="2400" dirty="0" smtClean="0"/>
              <a:t>Dark orange, yellow, red, green fruits and vegetables</a:t>
            </a:r>
          </a:p>
          <a:p>
            <a:pPr lvl="1" eaLnBrk="1" hangingPunct="1">
              <a:lnSpc>
                <a:spcPct val="90000"/>
              </a:lnSpc>
            </a:pPr>
            <a:r>
              <a:rPr lang="en-US" sz="2400" dirty="0" smtClean="0"/>
              <a:t>Liver, whole milk products</a:t>
            </a:r>
          </a:p>
          <a:p>
            <a:pPr eaLnBrk="1" hangingPunct="1">
              <a:lnSpc>
                <a:spcPct val="90000"/>
              </a:lnSpc>
            </a:pPr>
            <a:r>
              <a:rPr lang="en-US" sz="2800" dirty="0" smtClean="0"/>
              <a:t>Prevents</a:t>
            </a:r>
          </a:p>
          <a:p>
            <a:pPr lvl="1" eaLnBrk="1" hangingPunct="1">
              <a:lnSpc>
                <a:spcPct val="90000"/>
              </a:lnSpc>
            </a:pPr>
            <a:r>
              <a:rPr lang="en-US" sz="2400" dirty="0" smtClean="0"/>
              <a:t>Poor eyesight</a:t>
            </a:r>
          </a:p>
          <a:p>
            <a:pPr lvl="1" eaLnBrk="1" hangingPunct="1">
              <a:lnSpc>
                <a:spcPct val="90000"/>
              </a:lnSpc>
            </a:pPr>
            <a:r>
              <a:rPr lang="en-US" sz="2400" dirty="0" smtClean="0"/>
              <a:t>Bad skin</a:t>
            </a:r>
          </a:p>
        </p:txBody>
      </p:sp>
      <p:sp>
        <p:nvSpPr>
          <p:cNvPr id="5" name="Rectangle 4"/>
          <p:cNvSpPr/>
          <p:nvPr/>
        </p:nvSpPr>
        <p:spPr>
          <a:xfrm>
            <a:off x="2362200" y="381000"/>
            <a:ext cx="444724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Vitamin A</a:t>
            </a:r>
            <a:endParaRPr lang="en-US" sz="5400" b="1" dirty="0">
              <a:ln/>
              <a:solidFill>
                <a:schemeClr val="accent3"/>
              </a:solidFill>
              <a:latin typeface="Gill Sans Ultra Bold" pitchFamily="34" charset="0"/>
            </a:endParaRPr>
          </a:p>
        </p:txBody>
      </p:sp>
      <p:pic>
        <p:nvPicPr>
          <p:cNvPr id="6148" name="Picture 4" descr="C:\Users\LibraryUser\AppData\Local\Microsoft\Windows\Temporary Internet Files\Content.IE5\G6J6GJH0\MPj04070440000[1].jpg"/>
          <p:cNvPicPr>
            <a:picLocks noChangeAspect="1" noChangeArrowheads="1"/>
          </p:cNvPicPr>
          <p:nvPr/>
        </p:nvPicPr>
        <p:blipFill>
          <a:blip r:embed="rId2" cstate="print"/>
          <a:srcRect/>
          <a:stretch>
            <a:fillRect/>
          </a:stretch>
        </p:blipFill>
        <p:spPr bwMode="auto">
          <a:xfrm>
            <a:off x="4798903" y="3962400"/>
            <a:ext cx="4345097" cy="2895600"/>
          </a:xfrm>
          <a:prstGeom prst="rect">
            <a:avLst/>
          </a:prstGeom>
          <a:noFill/>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lnSpcReduction="10000"/>
          </a:bodyPr>
          <a:lstStyle/>
          <a:p>
            <a:pPr eaLnBrk="1" hangingPunct="1"/>
            <a:r>
              <a:rPr lang="en-US" sz="2000" dirty="0" smtClean="0"/>
              <a:t>B1 (thiamin), B2 (riboflavin), and niacin</a:t>
            </a:r>
          </a:p>
          <a:p>
            <a:pPr eaLnBrk="1" hangingPunct="1"/>
            <a:r>
              <a:rPr lang="en-US" sz="2000" dirty="0" smtClean="0"/>
              <a:t>Functions</a:t>
            </a:r>
          </a:p>
          <a:p>
            <a:pPr lvl="1" eaLnBrk="1" hangingPunct="1"/>
            <a:r>
              <a:rPr lang="en-US" sz="2000" dirty="0" smtClean="0"/>
              <a:t>Healthy nervous system</a:t>
            </a:r>
          </a:p>
          <a:p>
            <a:pPr lvl="1" eaLnBrk="1" hangingPunct="1"/>
            <a:r>
              <a:rPr lang="en-US" sz="2000" dirty="0" smtClean="0"/>
              <a:t>Energy</a:t>
            </a:r>
          </a:p>
          <a:p>
            <a:pPr eaLnBrk="1" hangingPunct="1"/>
            <a:r>
              <a:rPr lang="en-US" sz="2000" dirty="0" smtClean="0"/>
              <a:t>Sources</a:t>
            </a:r>
          </a:p>
          <a:p>
            <a:pPr lvl="1" eaLnBrk="1" hangingPunct="1"/>
            <a:r>
              <a:rPr lang="en-US" sz="2000" dirty="0" smtClean="0"/>
              <a:t>Protein group</a:t>
            </a:r>
          </a:p>
          <a:p>
            <a:pPr lvl="1" eaLnBrk="1" hangingPunct="1"/>
            <a:r>
              <a:rPr lang="en-US" sz="2000" dirty="0" smtClean="0"/>
              <a:t>Grains group</a:t>
            </a:r>
          </a:p>
          <a:p>
            <a:pPr lvl="1" eaLnBrk="1" hangingPunct="1"/>
            <a:r>
              <a:rPr lang="en-US" sz="2000" dirty="0" smtClean="0"/>
              <a:t>Dairy group</a:t>
            </a:r>
          </a:p>
          <a:p>
            <a:r>
              <a:rPr lang="en-US" dirty="0"/>
              <a:t>Consequences of too little: </a:t>
            </a:r>
            <a:endParaRPr lang="en-US" sz="2000" dirty="0" smtClean="0"/>
          </a:p>
          <a:p>
            <a:pPr lvl="1" eaLnBrk="1" hangingPunct="1"/>
            <a:r>
              <a:rPr lang="en-US" sz="2000" dirty="0" smtClean="0"/>
              <a:t>Beriberi, pellagra</a:t>
            </a:r>
          </a:p>
          <a:p>
            <a:pPr lvl="1" eaLnBrk="1" hangingPunct="1"/>
            <a:r>
              <a:rPr lang="en-US" sz="2000" dirty="0" smtClean="0"/>
              <a:t>Faulty nervous system</a:t>
            </a:r>
          </a:p>
          <a:p>
            <a:pPr lvl="1" eaLnBrk="1" hangingPunct="1"/>
            <a:endParaRPr lang="en-US" sz="2000" dirty="0" smtClean="0"/>
          </a:p>
        </p:txBody>
      </p:sp>
      <p:pic>
        <p:nvPicPr>
          <p:cNvPr id="7172" name="Picture 4" descr="C:\Users\LibraryUser\AppData\Local\Microsoft\Windows\Temporary Internet Files\Content.IE5\G6J6GJH0\MPj04441960000[1].jpg"/>
          <p:cNvPicPr>
            <a:picLocks noChangeAspect="1" noChangeArrowheads="1"/>
          </p:cNvPicPr>
          <p:nvPr/>
        </p:nvPicPr>
        <p:blipFill>
          <a:blip r:embed="rId2" cstate="print"/>
          <a:srcRect l="6780"/>
          <a:stretch>
            <a:fillRect/>
          </a:stretch>
        </p:blipFill>
        <p:spPr bwMode="auto">
          <a:xfrm>
            <a:off x="4953000" y="3866095"/>
            <a:ext cx="4191000" cy="2991905"/>
          </a:xfrm>
          <a:prstGeom prst="rect">
            <a:avLst/>
          </a:prstGeom>
          <a:noFill/>
          <a:effectLst>
            <a:softEdge rad="317500"/>
          </a:effectLst>
        </p:spPr>
      </p:pic>
      <p:sp>
        <p:nvSpPr>
          <p:cNvPr id="6" name="Rectangle 5"/>
          <p:cNvSpPr/>
          <p:nvPr/>
        </p:nvSpPr>
        <p:spPr>
          <a:xfrm>
            <a:off x="152400" y="381000"/>
            <a:ext cx="881773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B-Complex Vitamins</a:t>
            </a:r>
            <a:endParaRPr lang="en-US" sz="5400" b="1" dirty="0">
              <a:ln/>
              <a:solidFill>
                <a:schemeClr val="accent3"/>
              </a:solidFill>
              <a:latin typeface="Gill Sans Ultra Bold" pitchFamily="34" charset="0"/>
            </a:endParaRPr>
          </a:p>
        </p:txBody>
      </p:sp>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22959" y="1845734"/>
            <a:ext cx="7543801" cy="4326466"/>
          </a:xfrm>
        </p:spPr>
        <p:txBody>
          <a:bodyPr>
            <a:normAutofit/>
          </a:bodyPr>
          <a:lstStyle/>
          <a:p>
            <a:pPr eaLnBrk="1" hangingPunct="1"/>
            <a:r>
              <a:rPr lang="en-US" sz="2800" dirty="0" smtClean="0"/>
              <a:t>Functions</a:t>
            </a:r>
          </a:p>
          <a:p>
            <a:pPr lvl="1" eaLnBrk="1" hangingPunct="1"/>
            <a:r>
              <a:rPr lang="en-US" sz="2400" dirty="0" smtClean="0"/>
              <a:t>Brain functions</a:t>
            </a:r>
          </a:p>
          <a:p>
            <a:pPr lvl="1" eaLnBrk="1" hangingPunct="1"/>
            <a:r>
              <a:rPr lang="en-US" sz="2400" dirty="0" smtClean="0"/>
              <a:t>Particularly important for: unborn babies (pregnant women need 400-800 mcg/d) </a:t>
            </a:r>
          </a:p>
          <a:p>
            <a:pPr marL="201168" lvl="1" indent="0" eaLnBrk="1" hangingPunct="1">
              <a:buNone/>
            </a:pPr>
            <a:r>
              <a:rPr lang="en-US" sz="2800" dirty="0" smtClean="0"/>
              <a:t>Sources</a:t>
            </a:r>
          </a:p>
          <a:p>
            <a:pPr lvl="1" eaLnBrk="1" hangingPunct="1"/>
            <a:r>
              <a:rPr lang="en-US" sz="2400" dirty="0" smtClean="0"/>
              <a:t>Green leafy vegetables (</a:t>
            </a:r>
            <a:r>
              <a:rPr lang="en-US" sz="2400" dirty="0" err="1" smtClean="0"/>
              <a:t>kale,broccoli</a:t>
            </a:r>
            <a:r>
              <a:rPr lang="en-US" sz="2400" dirty="0" smtClean="0"/>
              <a:t>, asparagus, etc.)</a:t>
            </a:r>
          </a:p>
          <a:p>
            <a:pPr lvl="1" eaLnBrk="1" hangingPunct="1"/>
            <a:r>
              <a:rPr lang="en-US" sz="2400" dirty="0" smtClean="0"/>
              <a:t>Beans (lentils)</a:t>
            </a:r>
          </a:p>
          <a:p>
            <a:r>
              <a:rPr lang="en-US" sz="2800" dirty="0"/>
              <a:t>Consequences of too little: </a:t>
            </a:r>
            <a:endParaRPr lang="en-US" sz="2800" dirty="0" smtClean="0"/>
          </a:p>
          <a:p>
            <a:pPr lvl="1" eaLnBrk="1" hangingPunct="1"/>
            <a:r>
              <a:rPr lang="en-US" sz="2400" dirty="0" smtClean="0"/>
              <a:t>Brain damage/disability</a:t>
            </a:r>
          </a:p>
          <a:p>
            <a:pPr lvl="1" eaLnBrk="1" hangingPunct="1"/>
            <a:r>
              <a:rPr lang="en-US" sz="2400" dirty="0" err="1" smtClean="0"/>
              <a:t>Spina</a:t>
            </a:r>
            <a:r>
              <a:rPr lang="en-US" sz="2400" dirty="0" smtClean="0"/>
              <a:t> Bifida</a:t>
            </a:r>
          </a:p>
        </p:txBody>
      </p:sp>
      <p:sp>
        <p:nvSpPr>
          <p:cNvPr id="5" name="Rectangle 4"/>
          <p:cNvSpPr/>
          <p:nvPr/>
        </p:nvSpPr>
        <p:spPr>
          <a:xfrm>
            <a:off x="2362200" y="381000"/>
            <a:ext cx="433926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Folic Acid</a:t>
            </a:r>
            <a:endParaRPr lang="en-US" sz="5400" b="1" dirty="0">
              <a:ln/>
              <a:solidFill>
                <a:schemeClr val="accent3"/>
              </a:solidFill>
              <a:latin typeface="Gill Sans Ultra Bold" pitchFamily="34" charset="0"/>
            </a:endParaRPr>
          </a:p>
        </p:txBody>
      </p:sp>
      <p:pic>
        <p:nvPicPr>
          <p:cNvPr id="8196" name="Picture 4" descr="C:\Users\LibraryUser\AppData\Local\Microsoft\Windows\Temporary Internet Files\Content.IE5\I4M6105O\MPj04439470000[1].jpg"/>
          <p:cNvPicPr>
            <a:picLocks noChangeAspect="1" noChangeArrowheads="1"/>
          </p:cNvPicPr>
          <p:nvPr/>
        </p:nvPicPr>
        <p:blipFill>
          <a:blip r:embed="rId2" cstate="print"/>
          <a:srcRect/>
          <a:stretch>
            <a:fillRect/>
          </a:stretch>
        </p:blipFill>
        <p:spPr bwMode="auto">
          <a:xfrm>
            <a:off x="4531833" y="4267200"/>
            <a:ext cx="4721352" cy="3142007"/>
          </a:xfrm>
          <a:prstGeom prst="rect">
            <a:avLst/>
          </a:prstGeom>
          <a:noFill/>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eaLnBrk="1" hangingPunct="1"/>
            <a:r>
              <a:rPr lang="en-US" sz="2800" dirty="0" smtClean="0"/>
              <a:t>Function</a:t>
            </a:r>
          </a:p>
          <a:p>
            <a:pPr lvl="1" eaLnBrk="1" hangingPunct="1"/>
            <a:r>
              <a:rPr lang="en-US" sz="2400" dirty="0" smtClean="0"/>
              <a:t>Builds healthy gums, teeth, and bones</a:t>
            </a:r>
          </a:p>
          <a:p>
            <a:pPr eaLnBrk="1" hangingPunct="1"/>
            <a:r>
              <a:rPr lang="en-US" sz="2800" dirty="0" smtClean="0"/>
              <a:t>Sources</a:t>
            </a:r>
          </a:p>
          <a:p>
            <a:pPr lvl="1" eaLnBrk="1" hangingPunct="1"/>
            <a:r>
              <a:rPr lang="en-US" sz="2400" dirty="0" smtClean="0"/>
              <a:t>Fruit group—citrus fruits are best, and strawberries, tomatoes</a:t>
            </a:r>
          </a:p>
          <a:p>
            <a:pPr lvl="1" eaLnBrk="1" hangingPunct="1"/>
            <a:r>
              <a:rPr lang="en-US" sz="2400" dirty="0" smtClean="0"/>
              <a:t>Potatoes, green leafy vegetables, peppers</a:t>
            </a:r>
          </a:p>
          <a:p>
            <a:r>
              <a:rPr lang="en-US" sz="2800" dirty="0"/>
              <a:t>Consequences of too little: </a:t>
            </a:r>
            <a:endParaRPr lang="en-US" sz="2800" dirty="0" smtClean="0"/>
          </a:p>
          <a:p>
            <a:pPr lvl="1" eaLnBrk="1" hangingPunct="1"/>
            <a:r>
              <a:rPr lang="en-US" sz="2400" dirty="0" smtClean="0"/>
              <a:t>Scurvy</a:t>
            </a:r>
          </a:p>
          <a:p>
            <a:pPr lvl="1" eaLnBrk="1" hangingPunct="1"/>
            <a:r>
              <a:rPr lang="en-US" sz="2400" dirty="0" smtClean="0"/>
              <a:t>Bruising</a:t>
            </a:r>
          </a:p>
        </p:txBody>
      </p:sp>
      <p:sp>
        <p:nvSpPr>
          <p:cNvPr id="5" name="Rectangle 4"/>
          <p:cNvSpPr/>
          <p:nvPr/>
        </p:nvSpPr>
        <p:spPr>
          <a:xfrm>
            <a:off x="2347163" y="381000"/>
            <a:ext cx="435843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Vitamin C</a:t>
            </a:r>
            <a:endParaRPr lang="en-US" sz="5400" b="1" dirty="0">
              <a:ln/>
              <a:solidFill>
                <a:schemeClr val="accent3"/>
              </a:solidFill>
              <a:latin typeface="Gill Sans Ultra Bold" pitchFamily="34" charset="0"/>
            </a:endParaRPr>
          </a:p>
        </p:txBody>
      </p:sp>
      <p:pic>
        <p:nvPicPr>
          <p:cNvPr id="9220" name="Picture 4" descr="C:\Users\LibraryUser\AppData\Local\Microsoft\Windows\Temporary Internet Files\Content.IE5\OWZFAQ9D\MPj04364330000[1].jpg"/>
          <p:cNvPicPr>
            <a:picLocks noChangeAspect="1" noChangeArrowheads="1"/>
          </p:cNvPicPr>
          <p:nvPr/>
        </p:nvPicPr>
        <p:blipFill>
          <a:blip r:embed="rId2" cstate="print"/>
          <a:srcRect/>
          <a:stretch>
            <a:fillRect/>
          </a:stretch>
        </p:blipFill>
        <p:spPr bwMode="auto">
          <a:xfrm>
            <a:off x="5105400" y="4145280"/>
            <a:ext cx="3605514" cy="2712720"/>
          </a:xfrm>
          <a:prstGeom prst="rect">
            <a:avLst/>
          </a:prstGeom>
          <a:noFill/>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eaLnBrk="1" hangingPunct="1">
              <a:lnSpc>
                <a:spcPct val="90000"/>
              </a:lnSpc>
            </a:pPr>
            <a:r>
              <a:rPr lang="en-US" sz="2800" dirty="0" smtClean="0"/>
              <a:t>Functions</a:t>
            </a:r>
          </a:p>
          <a:p>
            <a:pPr lvl="1" eaLnBrk="1" hangingPunct="1">
              <a:lnSpc>
                <a:spcPct val="90000"/>
              </a:lnSpc>
            </a:pPr>
            <a:r>
              <a:rPr lang="en-US" sz="2400" dirty="0" smtClean="0"/>
              <a:t>Builds bones and teeth</a:t>
            </a:r>
          </a:p>
          <a:p>
            <a:pPr lvl="1" eaLnBrk="1" hangingPunct="1">
              <a:lnSpc>
                <a:spcPct val="90000"/>
              </a:lnSpc>
            </a:pPr>
            <a:r>
              <a:rPr lang="en-US" sz="2400" dirty="0" smtClean="0"/>
              <a:t>Regulates heartbeat</a:t>
            </a:r>
          </a:p>
          <a:p>
            <a:pPr eaLnBrk="1" hangingPunct="1">
              <a:lnSpc>
                <a:spcPct val="90000"/>
              </a:lnSpc>
            </a:pPr>
            <a:r>
              <a:rPr lang="en-US" sz="2800" dirty="0" smtClean="0"/>
              <a:t>Sources</a:t>
            </a:r>
          </a:p>
          <a:p>
            <a:pPr lvl="1" eaLnBrk="1" hangingPunct="1">
              <a:lnSpc>
                <a:spcPct val="90000"/>
              </a:lnSpc>
            </a:pPr>
            <a:r>
              <a:rPr lang="en-US" sz="2400" dirty="0" smtClean="0"/>
              <a:t>Diary group</a:t>
            </a:r>
          </a:p>
          <a:p>
            <a:pPr lvl="1" eaLnBrk="1" hangingPunct="1">
              <a:lnSpc>
                <a:spcPct val="90000"/>
              </a:lnSpc>
            </a:pPr>
            <a:r>
              <a:rPr lang="en-US" sz="2400" dirty="0" smtClean="0"/>
              <a:t>Green leafy vegetables (kale, broccoli) </a:t>
            </a:r>
          </a:p>
          <a:p>
            <a:r>
              <a:rPr lang="en-US" sz="2800" dirty="0"/>
              <a:t>Consequences of too little: </a:t>
            </a:r>
            <a:endParaRPr lang="en-US" sz="2800" dirty="0" smtClean="0"/>
          </a:p>
          <a:p>
            <a:pPr lvl="1" eaLnBrk="1" hangingPunct="1">
              <a:lnSpc>
                <a:spcPct val="90000"/>
              </a:lnSpc>
            </a:pPr>
            <a:r>
              <a:rPr lang="en-US" sz="2400" dirty="0" smtClean="0"/>
              <a:t>Osteoporosis</a:t>
            </a:r>
          </a:p>
          <a:p>
            <a:pPr lvl="1" eaLnBrk="1" hangingPunct="1">
              <a:lnSpc>
                <a:spcPct val="90000"/>
              </a:lnSpc>
            </a:pPr>
            <a:r>
              <a:rPr lang="en-US" sz="2400" dirty="0" smtClean="0"/>
              <a:t>Weak bones/rotten teeth</a:t>
            </a:r>
          </a:p>
        </p:txBody>
      </p:sp>
      <p:sp>
        <p:nvSpPr>
          <p:cNvPr id="5" name="Rectangle 4"/>
          <p:cNvSpPr/>
          <p:nvPr/>
        </p:nvSpPr>
        <p:spPr>
          <a:xfrm>
            <a:off x="2743200" y="381000"/>
            <a:ext cx="363593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Calcium</a:t>
            </a:r>
          </a:p>
        </p:txBody>
      </p:sp>
      <p:pic>
        <p:nvPicPr>
          <p:cNvPr id="1030" name="Picture 6" descr="C:\Users\LibraryUser\AppData\Local\Microsoft\Windows\Temporary Internet Files\Content.IE5\6DA0S4RI\MPj04074290000[1].jpg"/>
          <p:cNvPicPr>
            <a:picLocks noChangeAspect="1" noChangeArrowheads="1"/>
          </p:cNvPicPr>
          <p:nvPr/>
        </p:nvPicPr>
        <p:blipFill>
          <a:blip r:embed="rId2" cstate="print"/>
          <a:srcRect/>
          <a:stretch>
            <a:fillRect/>
          </a:stretch>
        </p:blipFill>
        <p:spPr bwMode="auto">
          <a:xfrm>
            <a:off x="5943600" y="2570703"/>
            <a:ext cx="3429000" cy="4287297"/>
          </a:xfrm>
          <a:prstGeom prst="rect">
            <a:avLst/>
          </a:prstGeom>
          <a:ln>
            <a:noFill/>
          </a:ln>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815640" y="1752600"/>
            <a:ext cx="7543801" cy="4023360"/>
          </a:xfrm>
        </p:spPr>
        <p:txBody>
          <a:bodyPr/>
          <a:lstStyle/>
          <a:p>
            <a:pPr eaLnBrk="1" hangingPunct="1"/>
            <a:r>
              <a:rPr lang="en-US" dirty="0" smtClean="0"/>
              <a:t>Functions</a:t>
            </a:r>
          </a:p>
          <a:p>
            <a:pPr lvl="1" eaLnBrk="1" hangingPunct="1"/>
            <a:r>
              <a:rPr lang="en-US" dirty="0" smtClean="0"/>
              <a:t>Builds hemoglobin (red blood cells)</a:t>
            </a:r>
          </a:p>
          <a:p>
            <a:pPr eaLnBrk="1" hangingPunct="1"/>
            <a:r>
              <a:rPr lang="en-US" dirty="0" smtClean="0"/>
              <a:t>Sources</a:t>
            </a:r>
          </a:p>
          <a:p>
            <a:pPr lvl="1" eaLnBrk="1" hangingPunct="1"/>
            <a:r>
              <a:rPr lang="en-US" dirty="0" smtClean="0"/>
              <a:t>Protein group</a:t>
            </a:r>
          </a:p>
          <a:p>
            <a:pPr lvl="1" eaLnBrk="1" hangingPunct="1"/>
            <a:r>
              <a:rPr lang="en-US" dirty="0" err="1" smtClean="0"/>
              <a:t>Heme</a:t>
            </a:r>
            <a:r>
              <a:rPr lang="en-US" dirty="0"/>
              <a:t> </a:t>
            </a:r>
            <a:r>
              <a:rPr lang="en-US" dirty="0" smtClean="0"/>
              <a:t>iron – animal sources</a:t>
            </a:r>
          </a:p>
          <a:p>
            <a:pPr lvl="1" eaLnBrk="1" hangingPunct="1"/>
            <a:r>
              <a:rPr lang="en-US" dirty="0" smtClean="0"/>
              <a:t>Non-</a:t>
            </a:r>
            <a:r>
              <a:rPr lang="en-US" dirty="0" err="1" smtClean="0"/>
              <a:t>Heme</a:t>
            </a:r>
            <a:r>
              <a:rPr lang="en-US" dirty="0" smtClean="0"/>
              <a:t> iron – plant sources </a:t>
            </a:r>
          </a:p>
          <a:p>
            <a:pPr marL="0" indent="0">
              <a:buNone/>
            </a:pPr>
            <a:r>
              <a:rPr lang="en-US" dirty="0"/>
              <a:t>Consequences of too little: </a:t>
            </a:r>
            <a:endParaRPr lang="en-US" dirty="0" smtClean="0"/>
          </a:p>
          <a:p>
            <a:pPr lvl="1" eaLnBrk="1" hangingPunct="1"/>
            <a:r>
              <a:rPr lang="en-US" dirty="0" smtClean="0"/>
              <a:t>Anemia</a:t>
            </a:r>
          </a:p>
          <a:p>
            <a:pPr marL="201168" lvl="1" indent="0">
              <a:buNone/>
            </a:pPr>
            <a:r>
              <a:rPr lang="en-US" dirty="0"/>
              <a:t>(Not enough healthy red blood cells to carry adequate oxygen to your tissues. May result in feeling tired </a:t>
            </a:r>
            <a:r>
              <a:rPr lang="en-US" dirty="0" smtClean="0"/>
              <a:t>and weak</a:t>
            </a:r>
            <a:r>
              <a:rPr lang="en-US" dirty="0"/>
              <a:t>. )</a:t>
            </a:r>
          </a:p>
          <a:p>
            <a:pPr lvl="1" eaLnBrk="1" hangingPunct="1"/>
            <a:endParaRPr lang="en-US" dirty="0" smtClean="0"/>
          </a:p>
        </p:txBody>
      </p:sp>
      <p:sp>
        <p:nvSpPr>
          <p:cNvPr id="5" name="Rectangle 4"/>
          <p:cNvSpPr/>
          <p:nvPr/>
        </p:nvSpPr>
        <p:spPr>
          <a:xfrm>
            <a:off x="3581400" y="381000"/>
            <a:ext cx="201228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Iron</a:t>
            </a:r>
            <a:endParaRPr lang="en-US" sz="5400" b="1" dirty="0">
              <a:ln/>
              <a:solidFill>
                <a:schemeClr val="accent3"/>
              </a:solidFill>
              <a:latin typeface="Gill Sans Ultra Bold" pitchFamily="34" charset="0"/>
            </a:endParaRPr>
          </a:p>
        </p:txBody>
      </p:sp>
      <p:pic>
        <p:nvPicPr>
          <p:cNvPr id="2050" name="Picture 2" descr="C:\Users\LibraryUser\AppData\Local\Microsoft\Windows\Temporary Internet Files\Content.IE5\YRCCZLEZ\MPj04422870000[1].jpg"/>
          <p:cNvPicPr>
            <a:picLocks noChangeAspect="1" noChangeArrowheads="1"/>
          </p:cNvPicPr>
          <p:nvPr/>
        </p:nvPicPr>
        <p:blipFill>
          <a:blip r:embed="rId3" cstate="print"/>
          <a:srcRect/>
          <a:stretch>
            <a:fillRect/>
          </a:stretch>
        </p:blipFill>
        <p:spPr bwMode="auto">
          <a:xfrm>
            <a:off x="4648200" y="1304330"/>
            <a:ext cx="5029200" cy="3352800"/>
          </a:xfrm>
          <a:prstGeom prst="rect">
            <a:avLst/>
          </a:prstGeom>
          <a:noFill/>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543800" cy="1450757"/>
          </a:xfrm>
        </p:spPr>
        <p:txBody>
          <a:bodyPr>
            <a:normAutofit fontScale="90000"/>
          </a:bodyPr>
          <a:lstStyle/>
          <a:p>
            <a:pPr algn="ctr"/>
            <a:r>
              <a:rPr lang="en-US" b="1" dirty="0" err="1" smtClean="0">
                <a:ln/>
                <a:solidFill>
                  <a:schemeClr val="accent3"/>
                </a:solidFill>
                <a:latin typeface="Gill Sans Ultra Bold" pitchFamily="34" charset="0"/>
              </a:rPr>
              <a:t>Heme</a:t>
            </a:r>
            <a:r>
              <a:rPr lang="en-US" b="1" dirty="0" smtClean="0">
                <a:ln/>
                <a:solidFill>
                  <a:schemeClr val="accent3"/>
                </a:solidFill>
                <a:latin typeface="Gill Sans Ultra Bold" pitchFamily="34" charset="0"/>
              </a:rPr>
              <a:t> vs. Non-</a:t>
            </a:r>
            <a:r>
              <a:rPr lang="en-US" b="1" dirty="0" err="1" smtClean="0">
                <a:ln/>
                <a:solidFill>
                  <a:schemeClr val="accent3"/>
                </a:solidFill>
                <a:latin typeface="Gill Sans Ultra Bold" pitchFamily="34" charset="0"/>
              </a:rPr>
              <a:t>Heme</a:t>
            </a:r>
            <a:r>
              <a:rPr lang="en-US" b="1" dirty="0" smtClean="0">
                <a:ln/>
                <a:solidFill>
                  <a:schemeClr val="accent3"/>
                </a:solidFill>
                <a:latin typeface="Gill Sans Ultra Bold" pitchFamily="34" charset="0"/>
              </a:rPr>
              <a:t/>
            </a:r>
            <a:br>
              <a:rPr lang="en-US" b="1" dirty="0" smtClean="0">
                <a:ln/>
                <a:solidFill>
                  <a:schemeClr val="accent3"/>
                </a:solidFill>
                <a:latin typeface="Gill Sans Ultra Bold" pitchFamily="34" charset="0"/>
              </a:rPr>
            </a:br>
            <a:r>
              <a:rPr lang="en-US" b="1" dirty="0" smtClean="0">
                <a:ln/>
                <a:solidFill>
                  <a:schemeClr val="accent3"/>
                </a:solidFill>
                <a:latin typeface="Gill Sans Ultra Bold" pitchFamily="34" charset="0"/>
              </a:rPr>
              <a:t>Iron</a:t>
            </a:r>
            <a:br>
              <a:rPr lang="en-US" b="1" dirty="0" smtClean="0">
                <a:ln/>
                <a:solidFill>
                  <a:schemeClr val="accent3"/>
                </a:solidFill>
                <a:latin typeface="Gill Sans Ultra Bold" pitchFamily="34" charset="0"/>
              </a:rPr>
            </a:br>
            <a:endParaRPr lang="en-US" dirty="0"/>
          </a:p>
        </p:txBody>
      </p:sp>
      <p:sp>
        <p:nvSpPr>
          <p:cNvPr id="3" name="Content Placeholder 2"/>
          <p:cNvSpPr>
            <a:spLocks noGrp="1"/>
          </p:cNvSpPr>
          <p:nvPr>
            <p:ph idx="1"/>
          </p:nvPr>
        </p:nvSpPr>
        <p:spPr>
          <a:xfrm>
            <a:off x="822959" y="1845734"/>
            <a:ext cx="7543801" cy="4402666"/>
          </a:xfrm>
        </p:spPr>
        <p:txBody>
          <a:bodyPr>
            <a:normAutofit/>
          </a:bodyPr>
          <a:lstStyle/>
          <a:p>
            <a:r>
              <a:rPr lang="en-US" b="1" u="sng" dirty="0" err="1" smtClean="0">
                <a:solidFill>
                  <a:schemeClr val="accent2"/>
                </a:solidFill>
              </a:rPr>
              <a:t>Heme</a:t>
            </a:r>
            <a:r>
              <a:rPr lang="en-US" b="1" u="sng" dirty="0" smtClean="0">
                <a:solidFill>
                  <a:schemeClr val="accent2"/>
                </a:solidFill>
              </a:rPr>
              <a:t>-Iron </a:t>
            </a:r>
            <a:r>
              <a:rPr lang="en-US" dirty="0" smtClean="0"/>
              <a:t>is </a:t>
            </a:r>
            <a:r>
              <a:rPr lang="en-US" dirty="0"/>
              <a:t>found only in </a:t>
            </a:r>
            <a:r>
              <a:rPr lang="en-US" b="1" u="sng" dirty="0">
                <a:solidFill>
                  <a:schemeClr val="accent2"/>
                </a:solidFill>
              </a:rPr>
              <a:t>meat, fish and poultry </a:t>
            </a:r>
            <a:r>
              <a:rPr lang="en-US" dirty="0"/>
              <a:t>and is absorbed much </a:t>
            </a:r>
            <a:r>
              <a:rPr lang="en-US" b="1" u="sng" dirty="0">
                <a:solidFill>
                  <a:schemeClr val="accent2"/>
                </a:solidFill>
              </a:rPr>
              <a:t>more easily </a:t>
            </a:r>
            <a:r>
              <a:rPr lang="en-US" dirty="0"/>
              <a:t>than </a:t>
            </a:r>
            <a:r>
              <a:rPr lang="en-US" b="1" u="sng" dirty="0" smtClean="0">
                <a:solidFill>
                  <a:schemeClr val="accent2"/>
                </a:solidFill>
              </a:rPr>
              <a:t>Non-</a:t>
            </a:r>
            <a:r>
              <a:rPr lang="en-US" b="1" u="sng" dirty="0" err="1" smtClean="0">
                <a:solidFill>
                  <a:schemeClr val="accent2"/>
                </a:solidFill>
              </a:rPr>
              <a:t>Heme</a:t>
            </a:r>
            <a:r>
              <a:rPr lang="en-US" b="1" u="sng" dirty="0" smtClean="0">
                <a:solidFill>
                  <a:schemeClr val="accent2"/>
                </a:solidFill>
              </a:rPr>
              <a:t> </a:t>
            </a:r>
            <a:r>
              <a:rPr lang="en-US" b="1" u="sng" dirty="0">
                <a:solidFill>
                  <a:schemeClr val="accent2"/>
                </a:solidFill>
              </a:rPr>
              <a:t>I</a:t>
            </a:r>
            <a:r>
              <a:rPr lang="en-US" b="1" u="sng" dirty="0" smtClean="0">
                <a:solidFill>
                  <a:schemeClr val="accent2"/>
                </a:solidFill>
              </a:rPr>
              <a:t>ron</a:t>
            </a:r>
            <a:r>
              <a:rPr lang="en-US" dirty="0"/>
              <a:t>, which is found primarily in fruits, </a:t>
            </a:r>
            <a:r>
              <a:rPr lang="en-US" b="1" u="sng" dirty="0">
                <a:solidFill>
                  <a:schemeClr val="accent2"/>
                </a:solidFill>
              </a:rPr>
              <a:t>vegetables, dried beans, nuts </a:t>
            </a:r>
            <a:r>
              <a:rPr lang="en-US" dirty="0"/>
              <a:t>and </a:t>
            </a:r>
            <a:r>
              <a:rPr lang="en-US" dirty="0" smtClean="0"/>
              <a:t>whole grain </a:t>
            </a:r>
            <a:r>
              <a:rPr lang="en-US" dirty="0"/>
              <a:t>products. </a:t>
            </a:r>
          </a:p>
        </p:txBody>
      </p:sp>
      <p:pic>
        <p:nvPicPr>
          <p:cNvPr id="1026" name="Picture 2" descr="http://www.aboutkidshealth.ca/En/Assets/INM_NRC_track1-8-5_illustration_food_ir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075" y="2743200"/>
            <a:ext cx="5429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74444"/>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846996"/>
          </a:xfrm>
        </p:spPr>
        <p:txBody>
          <a:bodyPr>
            <a:normAutofit fontScale="90000"/>
          </a:bodyPr>
          <a:lstStyle/>
          <a:p>
            <a:pPr algn="ctr"/>
            <a:r>
              <a:rPr lang="en-US" b="1" dirty="0" smtClean="0">
                <a:ln/>
                <a:solidFill>
                  <a:schemeClr val="accent3"/>
                </a:solidFill>
                <a:latin typeface="Gill Sans Ultra Bold" pitchFamily="34" charset="0"/>
              </a:rPr>
              <a:t>Non-</a:t>
            </a:r>
            <a:r>
              <a:rPr lang="en-US" b="1" dirty="0" err="1" smtClean="0">
                <a:ln/>
                <a:solidFill>
                  <a:schemeClr val="accent3"/>
                </a:solidFill>
                <a:latin typeface="Gill Sans Ultra Bold" pitchFamily="34" charset="0"/>
              </a:rPr>
              <a:t>Heme</a:t>
            </a:r>
            <a:r>
              <a:rPr lang="en-US" b="1" dirty="0" smtClean="0">
                <a:ln/>
                <a:solidFill>
                  <a:schemeClr val="accent3"/>
                </a:solidFill>
                <a:latin typeface="Gill Sans Ultra Bold" pitchFamily="34" charset="0"/>
              </a:rPr>
              <a:t> Iron</a:t>
            </a:r>
            <a:br>
              <a:rPr lang="en-US" b="1" dirty="0" smtClean="0">
                <a:ln/>
                <a:solidFill>
                  <a:schemeClr val="accent3"/>
                </a:solidFill>
                <a:latin typeface="Gill Sans Ultra Bold" pitchFamily="34" charset="0"/>
              </a:rPr>
            </a:br>
            <a:r>
              <a:rPr lang="en-US" b="1" dirty="0" smtClean="0">
                <a:ln/>
                <a:solidFill>
                  <a:schemeClr val="accent3"/>
                </a:solidFill>
                <a:latin typeface="Gill Sans Ultra Bold" pitchFamily="34" charset="0"/>
              </a:rPr>
              <a:t>Absorption </a:t>
            </a:r>
            <a:r>
              <a:rPr lang="en-US" b="1" dirty="0">
                <a:ln/>
                <a:solidFill>
                  <a:schemeClr val="accent3"/>
                </a:solidFill>
                <a:latin typeface="Gill Sans Ultra Bold" pitchFamily="34" charset="0"/>
              </a:rPr>
              <a:t/>
            </a:r>
            <a:br>
              <a:rPr lang="en-US" b="1" dirty="0">
                <a:ln/>
                <a:solidFill>
                  <a:schemeClr val="accent3"/>
                </a:solidFill>
                <a:latin typeface="Gill Sans Ultra Bold" pitchFamily="34" charset="0"/>
              </a:rPr>
            </a:br>
            <a:endParaRPr lang="en-US" dirty="0"/>
          </a:p>
        </p:txBody>
      </p:sp>
      <p:sp>
        <p:nvSpPr>
          <p:cNvPr id="3" name="Content Placeholder 2"/>
          <p:cNvSpPr>
            <a:spLocks noGrp="1"/>
          </p:cNvSpPr>
          <p:nvPr>
            <p:ph idx="1"/>
          </p:nvPr>
        </p:nvSpPr>
        <p:spPr>
          <a:xfrm>
            <a:off x="822959" y="1845734"/>
            <a:ext cx="7543801" cy="4402666"/>
          </a:xfrm>
        </p:spPr>
        <p:txBody>
          <a:bodyPr>
            <a:normAutofit/>
          </a:bodyPr>
          <a:lstStyle/>
          <a:p>
            <a:r>
              <a:rPr lang="en-US" b="1" dirty="0"/>
              <a:t>Factors that increase iron absorption from non-</a:t>
            </a:r>
            <a:r>
              <a:rPr lang="en-US" b="1" dirty="0" err="1"/>
              <a:t>heme</a:t>
            </a:r>
            <a:r>
              <a:rPr lang="en-US" b="1" dirty="0"/>
              <a:t> foods:</a:t>
            </a:r>
          </a:p>
          <a:p>
            <a:pPr lvl="1">
              <a:buFont typeface="Arial" panose="020B0604020202020204" pitchFamily="34" charset="0"/>
              <a:buChar char="•"/>
            </a:pPr>
            <a:r>
              <a:rPr lang="en-US" dirty="0"/>
              <a:t>A good source of vitamin C (ascorbic acid) - i.e., oranges, grapefruits, tomatoes, broccoli and strawberries, eaten with a NON-HEME food</a:t>
            </a:r>
          </a:p>
          <a:p>
            <a:pPr lvl="1">
              <a:buFont typeface="Arial" panose="020B0604020202020204" pitchFamily="34" charset="0"/>
              <a:buChar char="•"/>
            </a:pPr>
            <a:r>
              <a:rPr lang="en-US" dirty="0"/>
              <a:t>A HEME and NON-HEME food eaten together</a:t>
            </a:r>
          </a:p>
          <a:p>
            <a:pPr lvl="1">
              <a:buFont typeface="Arial" panose="020B0604020202020204" pitchFamily="34" charset="0"/>
              <a:buChar char="•"/>
            </a:pPr>
            <a:r>
              <a:rPr lang="en-US" dirty="0"/>
              <a:t>A NON-HEME food cooked in an iron pot, such as a cast iron skillet</a:t>
            </a:r>
          </a:p>
          <a:p>
            <a:r>
              <a:rPr lang="en-US" b="1" dirty="0" smtClean="0"/>
              <a:t>Factors that </a:t>
            </a:r>
            <a:r>
              <a:rPr lang="en-US" b="1" dirty="0"/>
              <a:t>decrease non-</a:t>
            </a:r>
            <a:r>
              <a:rPr lang="en-US" b="1" dirty="0" err="1"/>
              <a:t>heme</a:t>
            </a:r>
            <a:r>
              <a:rPr lang="en-US" b="1" dirty="0"/>
              <a:t> iron absorption:</a:t>
            </a:r>
          </a:p>
          <a:p>
            <a:pPr lvl="1">
              <a:buFont typeface="Arial" panose="020B0604020202020204" pitchFamily="34" charset="0"/>
              <a:buChar char="•"/>
            </a:pPr>
            <a:r>
              <a:rPr lang="en-US" dirty="0" smtClean="0"/>
              <a:t>Large </a:t>
            </a:r>
            <a:r>
              <a:rPr lang="en-US" dirty="0"/>
              <a:t>amounts of tea or coffee consumed with a meal (the polyphenols bind the iron).</a:t>
            </a:r>
          </a:p>
          <a:p>
            <a:pPr lvl="1">
              <a:buFont typeface="Arial" panose="020B0604020202020204" pitchFamily="34" charset="0"/>
              <a:buChar char="•"/>
            </a:pPr>
            <a:r>
              <a:rPr lang="en-US" dirty="0"/>
              <a:t>Excess consumption of high fiber foods or bran supplements (the </a:t>
            </a:r>
            <a:r>
              <a:rPr lang="en-US" dirty="0" err="1"/>
              <a:t>phytates</a:t>
            </a:r>
            <a:r>
              <a:rPr lang="en-US" dirty="0"/>
              <a:t> in such foods inhibit absorption).</a:t>
            </a:r>
          </a:p>
          <a:p>
            <a:pPr lvl="1">
              <a:buFont typeface="Arial" panose="020B0604020202020204" pitchFamily="34" charset="0"/>
              <a:buChar char="•"/>
            </a:pPr>
            <a:r>
              <a:rPr lang="en-US" dirty="0"/>
              <a:t>High intake of calcium - take your calcium supplement at a different time from your iron supplement.</a:t>
            </a:r>
          </a:p>
          <a:p>
            <a:endParaRPr lang="en-US" dirty="0"/>
          </a:p>
        </p:txBody>
      </p:sp>
    </p:spTree>
    <p:extLst>
      <p:ext uri="{BB962C8B-B14F-4D97-AF65-F5344CB8AC3E}">
        <p14:creationId xmlns:p14="http://schemas.microsoft.com/office/powerpoint/2010/main" val="1227069549"/>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pPr eaLnBrk="1" hangingPunct="1">
              <a:lnSpc>
                <a:spcPct val="90000"/>
              </a:lnSpc>
            </a:pPr>
            <a:r>
              <a:rPr lang="en-US" dirty="0" smtClean="0"/>
              <a:t>Function</a:t>
            </a:r>
          </a:p>
          <a:p>
            <a:pPr lvl="1" eaLnBrk="1" hangingPunct="1">
              <a:lnSpc>
                <a:spcPct val="90000"/>
              </a:lnSpc>
            </a:pPr>
            <a:r>
              <a:rPr lang="en-US" dirty="0" smtClean="0"/>
              <a:t>Aids the thyroid to control metabolism</a:t>
            </a:r>
          </a:p>
          <a:p>
            <a:pPr eaLnBrk="1" hangingPunct="1">
              <a:lnSpc>
                <a:spcPct val="90000"/>
              </a:lnSpc>
            </a:pPr>
            <a:r>
              <a:rPr lang="en-US" dirty="0" smtClean="0"/>
              <a:t>Sources</a:t>
            </a:r>
          </a:p>
          <a:p>
            <a:pPr lvl="1" eaLnBrk="1" hangingPunct="1">
              <a:lnSpc>
                <a:spcPct val="90000"/>
              </a:lnSpc>
            </a:pPr>
            <a:r>
              <a:rPr lang="en-US" dirty="0" smtClean="0"/>
              <a:t>Seafood</a:t>
            </a:r>
          </a:p>
          <a:p>
            <a:pPr lvl="1" eaLnBrk="1" hangingPunct="1">
              <a:lnSpc>
                <a:spcPct val="90000"/>
              </a:lnSpc>
            </a:pPr>
            <a:r>
              <a:rPr lang="en-US" dirty="0" smtClean="0"/>
              <a:t>Vegetables grown in iodine rich soil</a:t>
            </a:r>
          </a:p>
          <a:p>
            <a:pPr lvl="1" eaLnBrk="1" hangingPunct="1">
              <a:lnSpc>
                <a:spcPct val="90000"/>
              </a:lnSpc>
            </a:pPr>
            <a:r>
              <a:rPr lang="en-US" dirty="0" smtClean="0"/>
              <a:t>Iodized salt (US in 1924)</a:t>
            </a:r>
          </a:p>
          <a:p>
            <a:r>
              <a:rPr lang="en-US" dirty="0"/>
              <a:t>Consequences of too little: </a:t>
            </a:r>
            <a:endParaRPr lang="en-US" dirty="0" smtClean="0"/>
          </a:p>
          <a:p>
            <a:pPr lvl="1" eaLnBrk="1" hangingPunct="1">
              <a:lnSpc>
                <a:spcPct val="90000"/>
              </a:lnSpc>
            </a:pPr>
            <a:r>
              <a:rPr lang="en-US" dirty="0" smtClean="0"/>
              <a:t>Goiter</a:t>
            </a:r>
          </a:p>
        </p:txBody>
      </p:sp>
      <p:sp>
        <p:nvSpPr>
          <p:cNvPr id="5" name="Rectangle 4"/>
          <p:cNvSpPr/>
          <p:nvPr/>
        </p:nvSpPr>
        <p:spPr>
          <a:xfrm>
            <a:off x="3119647" y="381000"/>
            <a:ext cx="290015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Iodine</a:t>
            </a:r>
          </a:p>
        </p:txBody>
      </p:sp>
      <p:pic>
        <p:nvPicPr>
          <p:cNvPr id="3074" name="Picture 2" descr="C:\Users\LibraryUser\AppData\Local\Microsoft\Windows\Temporary Internet Files\Content.IE5\P0NWM5AY\MPj04341160000[1].jpg"/>
          <p:cNvPicPr>
            <a:picLocks noChangeAspect="1" noChangeArrowheads="1"/>
          </p:cNvPicPr>
          <p:nvPr/>
        </p:nvPicPr>
        <p:blipFill>
          <a:blip r:embed="rId3" cstate="email"/>
          <a:srcRect/>
          <a:stretch>
            <a:fillRect/>
          </a:stretch>
        </p:blipFill>
        <p:spPr bwMode="auto">
          <a:xfrm>
            <a:off x="4953000" y="3275413"/>
            <a:ext cx="5638800" cy="3124199"/>
          </a:xfrm>
          <a:prstGeom prst="rect">
            <a:avLst/>
          </a:prstGeom>
          <a:noFill/>
          <a:effectLst>
            <a:softEdge rad="317500"/>
          </a:effectLst>
        </p:spPr>
      </p:pic>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accent3"/>
                </a:solidFill>
                <a:latin typeface="Gill Sans Ultra Bold" pitchFamily="34" charset="0"/>
              </a:rPr>
              <a:t>What is Nutrition</a:t>
            </a:r>
            <a:br>
              <a:rPr lang="en-US" b="1" dirty="0" smtClean="0">
                <a:ln/>
                <a:solidFill>
                  <a:schemeClr val="accent3"/>
                </a:solidFill>
                <a:latin typeface="Gill Sans Ultra Bold" pitchFamily="34" charset="0"/>
              </a:rPr>
            </a:br>
            <a:r>
              <a:rPr lang="en-US" b="1" dirty="0" smtClean="0">
                <a:ln/>
                <a:solidFill>
                  <a:schemeClr val="accent3"/>
                </a:solidFill>
                <a:latin typeface="Gill Sans Ultra Bold" pitchFamily="34" charset="0"/>
              </a:rPr>
              <a:t> &amp; Wellness?</a:t>
            </a: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b="1" dirty="0" smtClean="0"/>
              <a:t> </a:t>
            </a:r>
            <a:r>
              <a:rPr lang="en-US" sz="2800" b="1" dirty="0" smtClean="0"/>
              <a:t>Nutrition</a:t>
            </a:r>
            <a:r>
              <a:rPr lang="en-US" dirty="0"/>
              <a:t> is the study of how your body uses the food that </a:t>
            </a:r>
            <a:br>
              <a:rPr lang="en-US" dirty="0"/>
            </a:br>
            <a:r>
              <a:rPr lang="en-US" dirty="0"/>
              <a:t>you eat</a:t>
            </a:r>
            <a:r>
              <a:rPr lang="en-US" dirty="0" smtClean="0"/>
              <a:t>.</a:t>
            </a:r>
          </a:p>
          <a:p>
            <a:pPr>
              <a:buFont typeface="Courier New" panose="02070309020205020404" pitchFamily="49" charset="0"/>
              <a:buChar char="o"/>
            </a:pPr>
            <a:r>
              <a:rPr lang="en-US" dirty="0" smtClean="0"/>
              <a:t> </a:t>
            </a:r>
            <a:r>
              <a:rPr lang="en-US" sz="2800" b="1" dirty="0" smtClean="0"/>
              <a:t>Wellness</a:t>
            </a:r>
            <a:r>
              <a:rPr lang="en-US" b="1" dirty="0"/>
              <a:t> </a:t>
            </a:r>
            <a:r>
              <a:rPr lang="en-US" dirty="0"/>
              <a:t>is a philosophy that encourages people to take </a:t>
            </a:r>
            <a:br>
              <a:rPr lang="en-US" dirty="0"/>
            </a:br>
            <a:r>
              <a:rPr lang="en-US" dirty="0"/>
              <a:t>responsibility for their own health. It is reflected in your </a:t>
            </a:r>
            <a:br>
              <a:rPr lang="en-US" dirty="0"/>
            </a:br>
            <a:r>
              <a:rPr lang="en-US" dirty="0"/>
              <a:t>attitudes and your behaviors. It is the state or condition of </a:t>
            </a:r>
            <a:br>
              <a:rPr lang="en-US" dirty="0"/>
            </a:br>
            <a:r>
              <a:rPr lang="en-US" dirty="0"/>
              <a:t>being in good physical and mental health: "stress affects </a:t>
            </a:r>
            <a:br>
              <a:rPr lang="en-US" dirty="0"/>
            </a:br>
            <a:r>
              <a:rPr lang="en-US" dirty="0"/>
              <a:t>every aspect of wellness".</a:t>
            </a:r>
          </a:p>
        </p:txBody>
      </p:sp>
    </p:spTree>
    <p:extLst>
      <p:ext uri="{BB962C8B-B14F-4D97-AF65-F5344CB8AC3E}">
        <p14:creationId xmlns:p14="http://schemas.microsoft.com/office/powerpoint/2010/main" val="346034016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C:\Users\LibraryUser\AppData\Local\Microsoft\Windows\Temporary Internet Files\Content.IE5\OWZFAQ9D\MPj04341060000[1].jpg"/>
          <p:cNvPicPr>
            <a:picLocks noChangeAspect="1" noChangeArrowheads="1"/>
          </p:cNvPicPr>
          <p:nvPr/>
        </p:nvPicPr>
        <p:blipFill>
          <a:blip r:embed="rId2" cstate="email"/>
          <a:srcRect/>
          <a:stretch>
            <a:fillRect/>
          </a:stretch>
        </p:blipFill>
        <p:spPr bwMode="auto">
          <a:xfrm>
            <a:off x="4593771" y="3581400"/>
            <a:ext cx="5181600" cy="3450082"/>
          </a:xfrm>
          <a:prstGeom prst="rect">
            <a:avLst/>
          </a:prstGeom>
          <a:noFill/>
          <a:effectLst>
            <a:softEdge rad="317500"/>
          </a:effectLst>
        </p:spPr>
      </p:pic>
      <p:sp>
        <p:nvSpPr>
          <p:cNvPr id="13315" name="Rectangle 3"/>
          <p:cNvSpPr>
            <a:spLocks noGrp="1" noChangeArrowheads="1"/>
          </p:cNvSpPr>
          <p:nvPr>
            <p:ph idx="1"/>
          </p:nvPr>
        </p:nvSpPr>
        <p:spPr>
          <a:xfrm>
            <a:off x="533400" y="1219200"/>
            <a:ext cx="8077200" cy="4724400"/>
          </a:xfrm>
        </p:spPr>
        <p:txBody>
          <a:bodyPr>
            <a:normAutofit lnSpcReduction="10000"/>
          </a:bodyPr>
          <a:lstStyle/>
          <a:p>
            <a:pPr eaLnBrk="1" hangingPunct="1"/>
            <a:endParaRPr lang="en-US" sz="2800" dirty="0" smtClean="0"/>
          </a:p>
          <a:p>
            <a:pPr eaLnBrk="1" hangingPunct="1"/>
            <a:r>
              <a:rPr lang="en-US" sz="2800" dirty="0" smtClean="0"/>
              <a:t>Functions</a:t>
            </a:r>
          </a:p>
          <a:p>
            <a:pPr lvl="1" eaLnBrk="1" hangingPunct="1"/>
            <a:r>
              <a:rPr lang="en-US" sz="2400" dirty="0" smtClean="0"/>
              <a:t>Important for normal skin, bones, and hair</a:t>
            </a:r>
          </a:p>
          <a:p>
            <a:pPr lvl="1" eaLnBrk="1" hangingPunct="1"/>
            <a:r>
              <a:rPr lang="en-US" sz="2400" dirty="0" smtClean="0"/>
              <a:t>Aids all systems in the body</a:t>
            </a:r>
          </a:p>
          <a:p>
            <a:pPr eaLnBrk="1" hangingPunct="1"/>
            <a:r>
              <a:rPr lang="en-US" sz="2800" dirty="0" smtClean="0"/>
              <a:t>Sources</a:t>
            </a:r>
          </a:p>
          <a:p>
            <a:pPr lvl="1" eaLnBrk="1" hangingPunct="1"/>
            <a:r>
              <a:rPr lang="en-US" sz="2400" dirty="0" smtClean="0"/>
              <a:t>Oysters, liver, beef, wheat products,  poultry, pork, nuts, yellow cheese</a:t>
            </a:r>
          </a:p>
          <a:p>
            <a:r>
              <a:rPr lang="en-US" sz="2800" dirty="0"/>
              <a:t>Consequences of too little: </a:t>
            </a:r>
            <a:endParaRPr lang="en-US" sz="2800" dirty="0" smtClean="0"/>
          </a:p>
          <a:p>
            <a:pPr lvl="2"/>
            <a:r>
              <a:rPr lang="en-US" sz="2000" dirty="0" smtClean="0"/>
              <a:t>Stunted growth</a:t>
            </a:r>
          </a:p>
          <a:p>
            <a:pPr lvl="2">
              <a:tabLst>
                <a:tab pos="3541713" algn="l"/>
                <a:tab pos="3657600" algn="l"/>
              </a:tabLst>
            </a:pPr>
            <a:r>
              <a:rPr lang="en-US" sz="2000" dirty="0" smtClean="0"/>
              <a:t>Delayed healing of </a:t>
            </a:r>
          </a:p>
          <a:p>
            <a:pPr lvl="1" eaLnBrk="1" hangingPunct="1">
              <a:buNone/>
              <a:tabLst>
                <a:tab pos="3541713" algn="l"/>
                <a:tab pos="3657600" algn="l"/>
              </a:tabLst>
            </a:pPr>
            <a:r>
              <a:rPr lang="en-US" sz="2400" dirty="0" smtClean="0"/>
              <a:t>    wounds</a:t>
            </a:r>
          </a:p>
        </p:txBody>
      </p:sp>
      <p:sp>
        <p:nvSpPr>
          <p:cNvPr id="5" name="Rectangle 4"/>
          <p:cNvSpPr/>
          <p:nvPr/>
        </p:nvSpPr>
        <p:spPr>
          <a:xfrm>
            <a:off x="3507229" y="381000"/>
            <a:ext cx="2055371"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Zinc</a:t>
            </a:r>
            <a:endParaRPr lang="en-US" sz="5400" b="1" dirty="0">
              <a:ln/>
              <a:solidFill>
                <a:schemeClr val="accent3"/>
              </a:solidFill>
              <a:latin typeface="Gill Sans Ultra Bold" pitchFamily="34" charset="0"/>
            </a:endParaRPr>
          </a:p>
        </p:txBody>
      </p:sp>
      <p:sp>
        <p:nvSpPr>
          <p:cNvPr id="6"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accent3"/>
                </a:solidFill>
                <a:latin typeface="Gill Sans Ultra Bold" pitchFamily="34" charset="0"/>
              </a:rPr>
              <a:t>Group Activity</a:t>
            </a:r>
            <a:endParaRPr lang="en-US" dirty="0"/>
          </a:p>
        </p:txBody>
      </p:sp>
      <p:sp>
        <p:nvSpPr>
          <p:cNvPr id="3" name="Content Placeholder 2"/>
          <p:cNvSpPr>
            <a:spLocks noGrp="1"/>
          </p:cNvSpPr>
          <p:nvPr>
            <p:ph idx="1"/>
          </p:nvPr>
        </p:nvSpPr>
        <p:spPr>
          <a:xfrm>
            <a:off x="822959" y="1752600"/>
            <a:ext cx="7711441" cy="4572000"/>
          </a:xfrm>
        </p:spPr>
        <p:txBody>
          <a:bodyPr>
            <a:normAutofit fontScale="92500" lnSpcReduction="20000"/>
          </a:bodyPr>
          <a:lstStyle/>
          <a:p>
            <a:pPr algn="ctr"/>
            <a:r>
              <a:rPr lang="en-US" b="1" u="sng" dirty="0"/>
              <a:t>Nutrient Advertisement</a:t>
            </a:r>
            <a:endParaRPr lang="en-US" dirty="0"/>
          </a:p>
          <a:p>
            <a:pPr lvl="0"/>
            <a:r>
              <a:rPr lang="en-US" dirty="0"/>
              <a:t>You will develop a nutrient magazine advertisement and “sell” it to the class.</a:t>
            </a:r>
          </a:p>
          <a:p>
            <a:pPr lvl="0"/>
            <a:r>
              <a:rPr lang="en-US" dirty="0"/>
              <a:t>Divide into small groups of 2 or 3. </a:t>
            </a:r>
          </a:p>
          <a:p>
            <a:pPr lvl="0"/>
            <a:r>
              <a:rPr lang="en-US" dirty="0"/>
              <a:t>Use nutrition sources, and Web sites, such as the Academy of Nutrition and Dietetics at </a:t>
            </a:r>
            <a:r>
              <a:rPr lang="en-US" u="sng" dirty="0">
                <a:hlinkClick r:id="rId2"/>
              </a:rPr>
              <a:t>www.eatright.org</a:t>
            </a:r>
            <a:r>
              <a:rPr lang="en-US" dirty="0"/>
              <a:t>,  </a:t>
            </a:r>
            <a:r>
              <a:rPr lang="en-US" u="sng" dirty="0">
                <a:hlinkClick r:id="rId3"/>
              </a:rPr>
              <a:t>www.choosemyplate.gov</a:t>
            </a:r>
            <a:r>
              <a:rPr lang="en-US" dirty="0"/>
              <a:t>, or other credible sources (NOT Wikipedia) to locate information on your nutrient regarding: </a:t>
            </a:r>
            <a:endParaRPr lang="en-US" dirty="0" smtClean="0"/>
          </a:p>
          <a:p>
            <a:pPr marL="0" lvl="0" indent="0">
              <a:buNone/>
            </a:pPr>
            <a:endParaRPr lang="en-US" dirty="0"/>
          </a:p>
          <a:p>
            <a:pPr marL="749808" lvl="1" indent="-457200">
              <a:buFont typeface="+mj-lt"/>
              <a:buAutoNum type="arabicPeriod"/>
            </a:pPr>
            <a:r>
              <a:rPr lang="en-US" b="1" dirty="0"/>
              <a:t>functions in the body</a:t>
            </a:r>
            <a:endParaRPr lang="en-US" dirty="0"/>
          </a:p>
          <a:p>
            <a:pPr marL="749808" lvl="1" indent="-457200">
              <a:buFont typeface="+mj-lt"/>
              <a:buAutoNum type="arabicPeriod"/>
            </a:pPr>
            <a:r>
              <a:rPr lang="en-US" b="1" dirty="0"/>
              <a:t>food sources</a:t>
            </a:r>
            <a:endParaRPr lang="en-US" dirty="0"/>
          </a:p>
          <a:p>
            <a:pPr marL="749808" lvl="1" indent="-457200">
              <a:buFont typeface="+mj-lt"/>
              <a:buAutoNum type="arabicPeriod"/>
            </a:pPr>
            <a:r>
              <a:rPr lang="en-US" b="1" dirty="0"/>
              <a:t>benefits</a:t>
            </a:r>
            <a:endParaRPr lang="en-US" dirty="0"/>
          </a:p>
          <a:p>
            <a:pPr marL="749808" lvl="1" indent="-457200">
              <a:buFont typeface="+mj-lt"/>
              <a:buAutoNum type="arabicPeriod"/>
            </a:pPr>
            <a:r>
              <a:rPr lang="en-US" b="1" dirty="0"/>
              <a:t>excess</a:t>
            </a:r>
            <a:endParaRPr lang="en-US" dirty="0"/>
          </a:p>
          <a:p>
            <a:pPr marL="749808" lvl="1" indent="-457200">
              <a:buFont typeface="+mj-lt"/>
              <a:buAutoNum type="arabicPeriod"/>
            </a:pPr>
            <a:r>
              <a:rPr lang="en-US" b="1" dirty="0"/>
              <a:t>deficiencies</a:t>
            </a:r>
            <a:endParaRPr lang="en-US" dirty="0"/>
          </a:p>
          <a:p>
            <a:pPr lvl="0"/>
            <a:r>
              <a:rPr lang="en-US" dirty="0"/>
              <a:t>You may use computer software programs or create a flyer to create a magazine advertisement for your nutrient. </a:t>
            </a:r>
          </a:p>
          <a:p>
            <a:pPr lvl="0"/>
            <a:r>
              <a:rPr lang="en-US" dirty="0"/>
              <a:t>Next class, you will present your information to “sell” your nutrient.</a:t>
            </a:r>
          </a:p>
        </p:txBody>
      </p:sp>
    </p:spTree>
    <p:extLst>
      <p:ext uri="{BB962C8B-B14F-4D97-AF65-F5344CB8AC3E}">
        <p14:creationId xmlns:p14="http://schemas.microsoft.com/office/powerpoint/2010/main" val="4029167363"/>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accent3"/>
                </a:solidFill>
                <a:latin typeface="Gill Sans Ultra Bold" pitchFamily="34" charset="0"/>
              </a:rPr>
              <a:t>Nutrition Matching</a:t>
            </a:r>
            <a:endParaRPr lang="en-US" dirty="0"/>
          </a:p>
        </p:txBody>
      </p:sp>
      <p:sp>
        <p:nvSpPr>
          <p:cNvPr id="3" name="Content Placeholder 2"/>
          <p:cNvSpPr>
            <a:spLocks noGrp="1"/>
          </p:cNvSpPr>
          <p:nvPr>
            <p:ph idx="1"/>
          </p:nvPr>
        </p:nvSpPr>
        <p:spPr/>
        <p:txBody>
          <a:bodyPr/>
          <a:lstStyle/>
          <a:p>
            <a:r>
              <a:rPr lang="en-US" dirty="0" smtClean="0"/>
              <a:t>Each table will </a:t>
            </a:r>
            <a:r>
              <a:rPr lang="en-US" dirty="0"/>
              <a:t>match nutrients to their function, food sources, and consequences of too little of that </a:t>
            </a:r>
            <a:r>
              <a:rPr lang="en-US" dirty="0" smtClean="0"/>
              <a:t>nutrient. </a:t>
            </a:r>
          </a:p>
          <a:p>
            <a:endParaRPr lang="en-US" dirty="0"/>
          </a:p>
        </p:txBody>
      </p:sp>
    </p:spTree>
    <p:extLst>
      <p:ext uri="{BB962C8B-B14F-4D97-AF65-F5344CB8AC3E}">
        <p14:creationId xmlns:p14="http://schemas.microsoft.com/office/powerpoint/2010/main" val="909969169"/>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a:solidFill>
                  <a:schemeClr val="accent3"/>
                </a:solidFill>
                <a:latin typeface="Gill Sans Ultra Bold" pitchFamily="34" charset="0"/>
              </a:rPr>
              <a:t>What </a:t>
            </a:r>
            <a:r>
              <a:rPr lang="en-US" b="1" dirty="0" smtClean="0">
                <a:ln/>
                <a:solidFill>
                  <a:schemeClr val="accent3"/>
                </a:solidFill>
                <a:latin typeface="Gill Sans Ultra Bold" pitchFamily="34" charset="0"/>
              </a:rPr>
              <a:t>is a Nutrient?</a:t>
            </a:r>
            <a:endParaRPr lang="en-US" dirty="0"/>
          </a:p>
        </p:txBody>
      </p:sp>
      <p:sp>
        <p:nvSpPr>
          <p:cNvPr id="3" name="Content Placeholder 2"/>
          <p:cNvSpPr>
            <a:spLocks noGrp="1"/>
          </p:cNvSpPr>
          <p:nvPr>
            <p:ph idx="1"/>
          </p:nvPr>
        </p:nvSpPr>
        <p:spPr/>
        <p:txBody>
          <a:bodyPr/>
          <a:lstStyle/>
          <a:p>
            <a:r>
              <a:rPr lang="en-US" altLang="en-US" dirty="0">
                <a:latin typeface="Arial" panose="020B0604020202020204" pitchFamily="34" charset="0"/>
                <a:cs typeface="Arial" panose="020B0604020202020204" pitchFamily="34" charset="0"/>
              </a:rPr>
              <a:t>A nutrient is a chemical substance in food that helps maintain the body. Some provide energy.  All help build cells and tissues, regulate bodily processes such as breathing.  No single food supplies all the nutrients the body needs to function</a:t>
            </a:r>
            <a:r>
              <a:rPr lang="en-US" altLang="en-US" dirty="0" smtClean="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There are Macronutrients &amp; Micronutrients </a:t>
            </a:r>
            <a:endParaRPr lang="en-US" alt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76201667"/>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a:solidFill>
                  <a:schemeClr val="accent3"/>
                </a:solidFill>
                <a:latin typeface="Gill Sans Ultra Bold" pitchFamily="34" charset="0"/>
              </a:rPr>
              <a:t>6 Classifications of Nutrients:</a:t>
            </a:r>
            <a:endParaRPr lang="en-US" dirty="0"/>
          </a:p>
        </p:txBody>
      </p:sp>
      <p:sp>
        <p:nvSpPr>
          <p:cNvPr id="3" name="Content Placeholder 2"/>
          <p:cNvSpPr>
            <a:spLocks noGrp="1"/>
          </p:cNvSpPr>
          <p:nvPr>
            <p:ph idx="1"/>
          </p:nvPr>
        </p:nvSpPr>
        <p:spPr>
          <a:xfrm>
            <a:off x="822959" y="1845734"/>
            <a:ext cx="2453641" cy="4023360"/>
          </a:xfrm>
        </p:spPr>
        <p:txBody>
          <a:bodyPr/>
          <a:lstStyle/>
          <a:p>
            <a:pPr marL="457200" indent="-457200">
              <a:buFont typeface="+mj-lt"/>
              <a:buAutoNum type="arabicPeriod"/>
            </a:pPr>
            <a:r>
              <a:rPr lang="en-US" dirty="0" smtClean="0"/>
              <a:t>Vitamins</a:t>
            </a:r>
          </a:p>
          <a:p>
            <a:pPr marL="457200" indent="-457200">
              <a:buFont typeface="+mj-lt"/>
              <a:buAutoNum type="arabicPeriod"/>
            </a:pPr>
            <a:r>
              <a:rPr lang="en-US" dirty="0" smtClean="0"/>
              <a:t>Minerals</a:t>
            </a:r>
          </a:p>
          <a:p>
            <a:pPr marL="457200" indent="-457200">
              <a:buFont typeface="+mj-lt"/>
              <a:buAutoNum type="arabicPeriod"/>
            </a:pPr>
            <a:r>
              <a:rPr lang="en-US" dirty="0" smtClean="0"/>
              <a:t>Water</a:t>
            </a:r>
          </a:p>
          <a:p>
            <a:pPr marL="457200" indent="-457200">
              <a:buFont typeface="+mj-lt"/>
              <a:buAutoNum type="arabicPeriod"/>
            </a:pPr>
            <a:r>
              <a:rPr lang="en-US" dirty="0" smtClean="0"/>
              <a:t>Protein</a:t>
            </a:r>
          </a:p>
          <a:p>
            <a:pPr marL="457200" indent="-457200">
              <a:buFont typeface="+mj-lt"/>
              <a:buAutoNum type="arabicPeriod"/>
            </a:pPr>
            <a:r>
              <a:rPr lang="en-US" dirty="0" smtClean="0"/>
              <a:t>Carbohydrates  </a:t>
            </a:r>
          </a:p>
          <a:p>
            <a:pPr marL="457200" indent="-457200">
              <a:buFont typeface="+mj-lt"/>
              <a:buAutoNum type="arabicPeriod"/>
            </a:pPr>
            <a:r>
              <a:rPr lang="en-US" dirty="0" smtClean="0"/>
              <a:t>Fats</a:t>
            </a:r>
            <a:endParaRPr lang="en-US" dirty="0"/>
          </a:p>
        </p:txBody>
      </p:sp>
      <p:sp>
        <p:nvSpPr>
          <p:cNvPr id="4" name="TextBox 3"/>
          <p:cNvSpPr txBox="1"/>
          <p:nvPr/>
        </p:nvSpPr>
        <p:spPr>
          <a:xfrm>
            <a:off x="3962400" y="3257249"/>
            <a:ext cx="2514600" cy="1015663"/>
          </a:xfrm>
          <a:prstGeom prst="rect">
            <a:avLst/>
          </a:prstGeom>
          <a:noFill/>
        </p:spPr>
        <p:txBody>
          <a:bodyPr wrap="square" rtlCol="0">
            <a:spAutoFit/>
          </a:bodyPr>
          <a:lstStyle/>
          <a:p>
            <a:r>
              <a:rPr lang="en-US" sz="2000" dirty="0" smtClean="0">
                <a:latin typeface="+mn-lt"/>
              </a:rPr>
              <a:t>Sugars</a:t>
            </a:r>
          </a:p>
          <a:p>
            <a:r>
              <a:rPr lang="en-US" sz="2000" dirty="0" smtClean="0">
                <a:latin typeface="+mn-lt"/>
              </a:rPr>
              <a:t>Starches</a:t>
            </a:r>
          </a:p>
          <a:p>
            <a:r>
              <a:rPr lang="en-US" sz="2000" dirty="0" smtClean="0">
                <a:latin typeface="+mn-lt"/>
              </a:rPr>
              <a:t>Cellulose</a:t>
            </a:r>
            <a:endParaRPr lang="en-US" sz="2000" dirty="0">
              <a:latin typeface="+mn-lt"/>
            </a:endParaRPr>
          </a:p>
        </p:txBody>
      </p:sp>
      <p:cxnSp>
        <p:nvCxnSpPr>
          <p:cNvPr id="6" name="Straight Connector 5"/>
          <p:cNvCxnSpPr/>
          <p:nvPr/>
        </p:nvCxnSpPr>
        <p:spPr>
          <a:xfrm flipV="1">
            <a:off x="2895600" y="3505201"/>
            <a:ext cx="1066800" cy="3283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819400" y="3809670"/>
            <a:ext cx="1219200" cy="4774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19400" y="3873453"/>
            <a:ext cx="1148442" cy="2179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70777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61196"/>
          </a:xfrm>
        </p:spPr>
        <p:txBody>
          <a:bodyPr/>
          <a:lstStyle/>
          <a:p>
            <a:pPr algn="ctr"/>
            <a:r>
              <a:rPr lang="en-US" b="1" dirty="0">
                <a:ln/>
                <a:solidFill>
                  <a:schemeClr val="accent3"/>
                </a:solidFill>
                <a:latin typeface="Gill Sans Ultra Bold" pitchFamily="34" charset="0"/>
              </a:rPr>
              <a:t>Macronutrients</a:t>
            </a:r>
            <a:endParaRPr lang="en-US" dirty="0"/>
          </a:p>
        </p:txBody>
      </p:sp>
      <p:sp>
        <p:nvSpPr>
          <p:cNvPr id="3" name="Content Placeholder 2"/>
          <p:cNvSpPr>
            <a:spLocks noGrp="1"/>
          </p:cNvSpPr>
          <p:nvPr>
            <p:ph idx="1"/>
          </p:nvPr>
        </p:nvSpPr>
        <p:spPr/>
        <p:txBody>
          <a:bodyPr>
            <a:normAutofit lnSpcReduction="10000"/>
          </a:bodyPr>
          <a:lstStyle/>
          <a:p>
            <a:r>
              <a:rPr lang="en-US" sz="2400" b="1" u="sng" dirty="0" smtClean="0">
                <a:solidFill>
                  <a:schemeClr val="accent2"/>
                </a:solidFill>
              </a:rPr>
              <a:t>Macronutrients</a:t>
            </a:r>
            <a:r>
              <a:rPr lang="en-US" dirty="0" smtClean="0"/>
              <a:t> </a:t>
            </a:r>
            <a:r>
              <a:rPr lang="en-US" dirty="0"/>
              <a:t>are nutrients that provide </a:t>
            </a:r>
            <a:r>
              <a:rPr lang="en-US" b="1" u="sng" dirty="0">
                <a:solidFill>
                  <a:schemeClr val="accent2"/>
                </a:solidFill>
              </a:rPr>
              <a:t>calories or energy</a:t>
            </a:r>
            <a:r>
              <a:rPr lang="en-US" b="1" u="sng" dirty="0" smtClean="0">
                <a:solidFill>
                  <a:schemeClr val="accent2"/>
                </a:solidFill>
              </a:rPr>
              <a:t>.</a:t>
            </a:r>
          </a:p>
          <a:p>
            <a:r>
              <a:rPr lang="en-US" b="1" u="sng" dirty="0" smtClean="0">
                <a:solidFill>
                  <a:schemeClr val="accent2"/>
                </a:solidFill>
              </a:rPr>
              <a:t>Calorie: </a:t>
            </a:r>
            <a:r>
              <a:rPr lang="en-US" altLang="en-US" dirty="0">
                <a:latin typeface="Calibri" panose="020F0502020204030204" pitchFamily="34" charset="0"/>
              </a:rPr>
              <a:t>A unit of measure for energy in </a:t>
            </a:r>
            <a:r>
              <a:rPr lang="en-US" altLang="en-US" dirty="0" smtClean="0">
                <a:latin typeface="Calibri" panose="020F0502020204030204" pitchFamily="34" charset="0"/>
              </a:rPr>
              <a:t>food. The amount of energy needed </a:t>
            </a:r>
            <a:r>
              <a:rPr lang="en-US" altLang="en-US" dirty="0">
                <a:latin typeface="Calibri" panose="020F0502020204030204" pitchFamily="34" charset="0"/>
              </a:rPr>
              <a:t>to raise the temperature of 1 gram of water through 1 °</a:t>
            </a:r>
            <a:r>
              <a:rPr lang="en-US" altLang="en-US" dirty="0" smtClean="0">
                <a:latin typeface="Calibri" panose="020F0502020204030204" pitchFamily="34" charset="0"/>
              </a:rPr>
              <a:t>C.</a:t>
            </a:r>
            <a:endParaRPr lang="en-US" b="1" u="sng" dirty="0" smtClean="0">
              <a:solidFill>
                <a:schemeClr val="accent2"/>
              </a:solidFill>
            </a:endParaRPr>
          </a:p>
          <a:p>
            <a:r>
              <a:rPr lang="en-US" sz="2400" b="1" u="sng" dirty="0" smtClean="0">
                <a:solidFill>
                  <a:schemeClr val="accent2"/>
                </a:solidFill>
              </a:rPr>
              <a:t>Nutrients</a:t>
            </a:r>
            <a:r>
              <a:rPr lang="en-US" dirty="0" smtClean="0"/>
              <a:t> </a:t>
            </a:r>
            <a:r>
              <a:rPr lang="en-US" dirty="0"/>
              <a:t>are substances needed for </a:t>
            </a:r>
            <a:r>
              <a:rPr lang="en-US" b="1" u="sng" dirty="0">
                <a:solidFill>
                  <a:schemeClr val="accent2"/>
                </a:solidFill>
              </a:rPr>
              <a:t>growth, metabolism, and for other body functions.</a:t>
            </a:r>
            <a:r>
              <a:rPr lang="en-US" dirty="0">
                <a:solidFill>
                  <a:schemeClr val="accent2"/>
                </a:solidFill>
              </a:rPr>
              <a:t> </a:t>
            </a:r>
            <a:r>
              <a:rPr lang="en-US" dirty="0"/>
              <a:t>Since “macro” means </a:t>
            </a:r>
            <a:r>
              <a:rPr lang="en-US" b="1" u="sng" dirty="0">
                <a:solidFill>
                  <a:schemeClr val="accent2"/>
                </a:solidFill>
              </a:rPr>
              <a:t>large</a:t>
            </a:r>
            <a:r>
              <a:rPr lang="en-US" dirty="0"/>
              <a:t>, macronutrients are </a:t>
            </a:r>
            <a:r>
              <a:rPr lang="en-US" b="1" u="sng" dirty="0">
                <a:solidFill>
                  <a:schemeClr val="accent2"/>
                </a:solidFill>
              </a:rPr>
              <a:t>nutrients needed in large amounts</a:t>
            </a:r>
            <a:r>
              <a:rPr lang="en-US" dirty="0"/>
              <a:t>. </a:t>
            </a:r>
            <a:endParaRPr lang="en-US" dirty="0" smtClean="0"/>
          </a:p>
          <a:p>
            <a:r>
              <a:rPr lang="en-US" dirty="0" smtClean="0"/>
              <a:t>There </a:t>
            </a:r>
            <a:r>
              <a:rPr lang="en-US" dirty="0"/>
              <a:t>are three macronutrients</a:t>
            </a:r>
            <a:r>
              <a:rPr lang="en-US" dirty="0" smtClean="0"/>
              <a:t>:</a:t>
            </a:r>
            <a:endParaRPr lang="en-US" dirty="0"/>
          </a:p>
          <a:p>
            <a:pPr marL="749808" lvl="1" indent="-457200">
              <a:buFont typeface="+mj-lt"/>
              <a:buAutoNum type="arabicPeriod"/>
            </a:pPr>
            <a:r>
              <a:rPr lang="en-US" sz="2800" b="1" dirty="0"/>
              <a:t>Carbohydrate</a:t>
            </a:r>
          </a:p>
          <a:p>
            <a:pPr marL="749808" lvl="1" indent="-457200">
              <a:buFont typeface="+mj-lt"/>
              <a:buAutoNum type="arabicPeriod"/>
            </a:pPr>
            <a:r>
              <a:rPr lang="en-US" sz="2800" b="1" dirty="0"/>
              <a:t>Protein</a:t>
            </a:r>
          </a:p>
          <a:p>
            <a:pPr marL="749808" lvl="1" indent="-457200">
              <a:buFont typeface="+mj-lt"/>
              <a:buAutoNum type="arabicPeriod"/>
            </a:pPr>
            <a:r>
              <a:rPr lang="en-US" sz="2800" b="1" dirty="0"/>
              <a:t>Fat</a:t>
            </a:r>
          </a:p>
          <a:p>
            <a:endParaRPr lang="en-US" dirty="0" smtClean="0"/>
          </a:p>
        </p:txBody>
      </p:sp>
    </p:spTree>
    <p:extLst>
      <p:ext uri="{BB962C8B-B14F-4D97-AF65-F5344CB8AC3E}">
        <p14:creationId xmlns:p14="http://schemas.microsoft.com/office/powerpoint/2010/main" val="1450660045"/>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84996"/>
          </a:xfrm>
        </p:spPr>
        <p:txBody>
          <a:bodyPr/>
          <a:lstStyle/>
          <a:p>
            <a:pPr algn="ctr"/>
            <a:r>
              <a:rPr lang="en-US" b="1" dirty="0" smtClean="0">
                <a:ln/>
                <a:solidFill>
                  <a:schemeClr val="accent3"/>
                </a:solidFill>
                <a:latin typeface="Gill Sans Ultra Bold" pitchFamily="34" charset="0"/>
              </a:rPr>
              <a:t>Macronutrients</a:t>
            </a:r>
            <a:endParaRPr lang="en-US" dirty="0"/>
          </a:p>
        </p:txBody>
      </p:sp>
      <p:sp>
        <p:nvSpPr>
          <p:cNvPr id="3" name="Content Placeholder 2"/>
          <p:cNvSpPr>
            <a:spLocks noGrp="1"/>
          </p:cNvSpPr>
          <p:nvPr>
            <p:ph idx="1"/>
          </p:nvPr>
        </p:nvSpPr>
        <p:spPr/>
        <p:txBody>
          <a:bodyPr/>
          <a:lstStyle/>
          <a:p>
            <a:endParaRPr lang="en-US" sz="2200" dirty="0" smtClean="0"/>
          </a:p>
          <a:p>
            <a:r>
              <a:rPr lang="en-US" sz="2200" dirty="0" smtClean="0"/>
              <a:t>While </a:t>
            </a:r>
            <a:r>
              <a:rPr lang="en-US" sz="2200" dirty="0"/>
              <a:t>each of these macronutrients provides </a:t>
            </a:r>
            <a:r>
              <a:rPr lang="en-US" sz="2200" b="1" u="sng" dirty="0">
                <a:solidFill>
                  <a:schemeClr val="accent2"/>
                </a:solidFill>
              </a:rPr>
              <a:t>calories</a:t>
            </a:r>
            <a:r>
              <a:rPr lang="en-US" sz="2200" dirty="0"/>
              <a:t>, the amount of calories that each one provides varies</a:t>
            </a:r>
            <a:r>
              <a:rPr lang="en-US" sz="2200" dirty="0" smtClean="0"/>
              <a:t>.</a:t>
            </a:r>
          </a:p>
          <a:p>
            <a:endParaRPr lang="en-US" sz="2200" dirty="0"/>
          </a:p>
          <a:p>
            <a:pPr algn="ctr"/>
            <a:r>
              <a:rPr lang="en-US" sz="2800" b="1" dirty="0"/>
              <a:t>Carbohydrate</a:t>
            </a:r>
            <a:r>
              <a:rPr lang="en-US" sz="2800" dirty="0"/>
              <a:t> </a:t>
            </a:r>
            <a:r>
              <a:rPr lang="en-US" sz="2800" dirty="0" smtClean="0"/>
              <a:t>=</a:t>
            </a:r>
            <a:r>
              <a:rPr lang="en-US" sz="2800" dirty="0"/>
              <a:t> </a:t>
            </a:r>
            <a:r>
              <a:rPr lang="en-US" sz="2800" b="1" u="sng" dirty="0">
                <a:solidFill>
                  <a:schemeClr val="accent2"/>
                </a:solidFill>
              </a:rPr>
              <a:t>4</a:t>
            </a:r>
            <a:r>
              <a:rPr lang="en-US" sz="2800" b="1" dirty="0"/>
              <a:t> calories per gram.</a:t>
            </a:r>
            <a:r>
              <a:rPr lang="en-US" sz="2800" dirty="0"/>
              <a:t/>
            </a:r>
            <a:br>
              <a:rPr lang="en-US" sz="2800" dirty="0"/>
            </a:br>
            <a:r>
              <a:rPr lang="en-US" sz="2800" b="1" dirty="0"/>
              <a:t>Protein</a:t>
            </a:r>
            <a:r>
              <a:rPr lang="en-US" sz="2800" dirty="0"/>
              <a:t> </a:t>
            </a:r>
            <a:r>
              <a:rPr lang="en-US" sz="2800" dirty="0" smtClean="0"/>
              <a:t>=</a:t>
            </a:r>
            <a:r>
              <a:rPr lang="en-US" sz="2800" dirty="0"/>
              <a:t> </a:t>
            </a:r>
            <a:r>
              <a:rPr lang="en-US" sz="2800" b="1" u="sng" dirty="0">
                <a:solidFill>
                  <a:schemeClr val="accent2"/>
                </a:solidFill>
              </a:rPr>
              <a:t>4</a:t>
            </a:r>
            <a:r>
              <a:rPr lang="en-US" sz="2800" b="1" dirty="0"/>
              <a:t> calories per gram.</a:t>
            </a:r>
            <a:r>
              <a:rPr lang="en-US" sz="2800" dirty="0"/>
              <a:t/>
            </a:r>
            <a:br>
              <a:rPr lang="en-US" sz="2800" dirty="0"/>
            </a:br>
            <a:r>
              <a:rPr lang="en-US" sz="2800" b="1" dirty="0"/>
              <a:t>Fat</a:t>
            </a:r>
            <a:r>
              <a:rPr lang="en-US" sz="2800" dirty="0"/>
              <a:t> </a:t>
            </a:r>
            <a:r>
              <a:rPr lang="en-US" sz="2800" dirty="0" smtClean="0"/>
              <a:t>=</a:t>
            </a:r>
            <a:r>
              <a:rPr lang="en-US" sz="2800" dirty="0"/>
              <a:t> </a:t>
            </a:r>
            <a:r>
              <a:rPr lang="en-US" sz="2800" b="1" u="sng" dirty="0">
                <a:solidFill>
                  <a:schemeClr val="accent2"/>
                </a:solidFill>
              </a:rPr>
              <a:t>9</a:t>
            </a:r>
            <a:r>
              <a:rPr lang="en-US" sz="2800" b="1" dirty="0"/>
              <a:t> calories per gram.</a:t>
            </a:r>
            <a:endParaRPr lang="en-US" sz="2800" dirty="0"/>
          </a:p>
          <a:p>
            <a:pPr algn="ctr"/>
            <a:endParaRPr lang="en-US" sz="2800" dirty="0"/>
          </a:p>
        </p:txBody>
      </p:sp>
    </p:spTree>
    <p:extLst>
      <p:ext uri="{BB962C8B-B14F-4D97-AF65-F5344CB8AC3E}">
        <p14:creationId xmlns:p14="http://schemas.microsoft.com/office/powerpoint/2010/main" val="3680372645"/>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237396"/>
          </a:xfrm>
        </p:spPr>
        <p:txBody>
          <a:bodyPr/>
          <a:lstStyle/>
          <a:p>
            <a:pPr algn="ctr"/>
            <a:r>
              <a:rPr lang="en-US" b="1" dirty="0" smtClean="0">
                <a:ln/>
                <a:solidFill>
                  <a:schemeClr val="accent3"/>
                </a:solidFill>
                <a:latin typeface="Gill Sans Ultra Bold" pitchFamily="34" charset="0"/>
              </a:rPr>
              <a:t>Micronutrients</a:t>
            </a:r>
            <a:endParaRPr lang="en-US" dirty="0"/>
          </a:p>
        </p:txBody>
      </p:sp>
      <p:sp>
        <p:nvSpPr>
          <p:cNvPr id="3" name="Content Placeholder 2"/>
          <p:cNvSpPr>
            <a:spLocks noGrp="1"/>
          </p:cNvSpPr>
          <p:nvPr>
            <p:ph idx="1"/>
          </p:nvPr>
        </p:nvSpPr>
        <p:spPr>
          <a:xfrm>
            <a:off x="822959" y="1845734"/>
            <a:ext cx="7543801" cy="4478866"/>
          </a:xfrm>
        </p:spPr>
        <p:txBody>
          <a:bodyPr>
            <a:normAutofit fontScale="85000" lnSpcReduction="20000"/>
          </a:bodyPr>
          <a:lstStyle/>
          <a:p>
            <a:r>
              <a:rPr lang="en-US" sz="2600" b="1" u="sng" dirty="0" smtClean="0">
                <a:solidFill>
                  <a:schemeClr val="accent2"/>
                </a:solidFill>
              </a:rPr>
              <a:t>Micronutrients</a:t>
            </a:r>
            <a:r>
              <a:rPr lang="en-US" sz="2600" dirty="0" smtClean="0"/>
              <a:t> </a:t>
            </a:r>
            <a:r>
              <a:rPr lang="en-US" sz="2600" dirty="0"/>
              <a:t>often referred to as </a:t>
            </a:r>
            <a:r>
              <a:rPr lang="en-US" sz="2600" b="1" u="sng" dirty="0">
                <a:solidFill>
                  <a:schemeClr val="accent2"/>
                </a:solidFill>
              </a:rPr>
              <a:t>vitamins and minerals</a:t>
            </a:r>
            <a:r>
              <a:rPr lang="en-US" sz="2600" dirty="0"/>
              <a:t>, </a:t>
            </a:r>
            <a:r>
              <a:rPr lang="en-US" sz="2600" dirty="0" smtClean="0"/>
              <a:t>are </a:t>
            </a:r>
            <a:r>
              <a:rPr lang="en-US" sz="2600" dirty="0"/>
              <a:t>only required by the body in </a:t>
            </a:r>
            <a:r>
              <a:rPr lang="en-US" sz="2600" b="1" u="sng" dirty="0">
                <a:solidFill>
                  <a:schemeClr val="accent2"/>
                </a:solidFill>
              </a:rPr>
              <a:t>small </a:t>
            </a:r>
            <a:r>
              <a:rPr lang="en-US" sz="2600" b="1" u="sng" dirty="0" smtClean="0">
                <a:solidFill>
                  <a:schemeClr val="accent2"/>
                </a:solidFill>
              </a:rPr>
              <a:t>amounts</a:t>
            </a:r>
            <a:r>
              <a:rPr lang="en-US" sz="2600" dirty="0" smtClean="0"/>
              <a:t>. They enable </a:t>
            </a:r>
            <a:r>
              <a:rPr lang="en-US" sz="2600" dirty="0"/>
              <a:t>the body to produce enzymes, hormones and other substances essential for proper growth and </a:t>
            </a:r>
            <a:r>
              <a:rPr lang="en-US" sz="2600" dirty="0" smtClean="0"/>
              <a:t>development, disease </a:t>
            </a:r>
            <a:r>
              <a:rPr lang="en-US" sz="2600" dirty="0"/>
              <a:t>prevention, and wellbeing. </a:t>
            </a:r>
            <a:endParaRPr lang="en-US" sz="2600" dirty="0" smtClean="0"/>
          </a:p>
          <a:p>
            <a:r>
              <a:rPr lang="en-US" sz="2600" dirty="0" smtClean="0"/>
              <a:t>Micronutrients </a:t>
            </a:r>
            <a:r>
              <a:rPr lang="en-US" sz="2600" dirty="0"/>
              <a:t>are </a:t>
            </a:r>
            <a:r>
              <a:rPr lang="en-US" sz="2600" b="1" u="sng" dirty="0" smtClean="0">
                <a:solidFill>
                  <a:schemeClr val="accent2"/>
                </a:solidFill>
              </a:rPr>
              <a:t>not produced </a:t>
            </a:r>
            <a:r>
              <a:rPr lang="en-US" sz="2600" b="1" u="sng" dirty="0">
                <a:solidFill>
                  <a:schemeClr val="accent2"/>
                </a:solidFill>
              </a:rPr>
              <a:t>in the body </a:t>
            </a:r>
            <a:r>
              <a:rPr lang="en-US" sz="2600" dirty="0"/>
              <a:t>and must be derived from the </a:t>
            </a:r>
            <a:r>
              <a:rPr lang="en-US" sz="2600" b="1" u="sng" dirty="0" smtClean="0">
                <a:solidFill>
                  <a:schemeClr val="accent2"/>
                </a:solidFill>
              </a:rPr>
              <a:t>diet</a:t>
            </a:r>
            <a:r>
              <a:rPr lang="en-US" sz="2600" dirty="0" smtClean="0"/>
              <a:t>.</a:t>
            </a:r>
            <a:endParaRPr lang="en-US" sz="2600" dirty="0"/>
          </a:p>
          <a:p>
            <a:endParaRPr lang="en-US" dirty="0" smtClean="0"/>
          </a:p>
          <a:p>
            <a:r>
              <a:rPr lang="en-US" sz="2400" dirty="0" smtClean="0"/>
              <a:t>Deficiencies </a:t>
            </a:r>
            <a:r>
              <a:rPr lang="en-US" sz="2400" dirty="0"/>
              <a:t>in micronutrients such as iron, iodine, vitamin A, folate and zinc can have devastating consequences. </a:t>
            </a:r>
            <a:endParaRPr lang="en-US" sz="2400" dirty="0" smtClean="0"/>
          </a:p>
          <a:p>
            <a:r>
              <a:rPr lang="en-US" sz="2400" dirty="0" smtClean="0"/>
              <a:t>At </a:t>
            </a:r>
            <a:r>
              <a:rPr lang="en-US" sz="2400" dirty="0"/>
              <a:t>least half of children worldwide ages 6 months to 5 years suffer from one or more micronutrient deficiency, and globally more than 2 billion people are </a:t>
            </a:r>
            <a:r>
              <a:rPr lang="en-US" sz="2400" dirty="0" smtClean="0"/>
              <a:t>affected*.</a:t>
            </a:r>
          </a:p>
          <a:p>
            <a:pPr marL="0" indent="0">
              <a:buNone/>
            </a:pPr>
            <a:endParaRPr lang="en-US" sz="1000" dirty="0" smtClean="0"/>
          </a:p>
          <a:p>
            <a:r>
              <a:rPr lang="en-US" sz="1000" dirty="0" smtClean="0"/>
              <a:t>* </a:t>
            </a:r>
            <a:r>
              <a:rPr lang="en-US" sz="1000" dirty="0"/>
              <a:t>http://www.cdc.gov/immpact/micronutrients</a:t>
            </a:r>
            <a:r>
              <a:rPr lang="en-US" sz="1000" dirty="0" smtClean="0"/>
              <a:t>/; Investing </a:t>
            </a:r>
            <a:r>
              <a:rPr lang="en-US" sz="1000" dirty="0"/>
              <a:t>in the future: A united call to action on vitamin and mineral deficiencies. Global Report 2009 p. 1 </a:t>
            </a:r>
            <a:r>
              <a:rPr lang="en-US" sz="1000" u="sng" dirty="0">
                <a:hlinkClick r:id="rId2" tooltip="Link to External Web Site"/>
              </a:rPr>
              <a:t>http://www.unitedcalltoaction.org</a:t>
            </a:r>
            <a:endParaRPr lang="en-US" sz="1000" dirty="0"/>
          </a:p>
          <a:p>
            <a:endParaRPr lang="en-US" sz="1000" dirty="0"/>
          </a:p>
        </p:txBody>
      </p:sp>
    </p:spTree>
    <p:extLst>
      <p:ext uri="{BB962C8B-B14F-4D97-AF65-F5344CB8AC3E}">
        <p14:creationId xmlns:p14="http://schemas.microsoft.com/office/powerpoint/2010/main" val="1009832308"/>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33400" y="1905000"/>
            <a:ext cx="7772400" cy="4114800"/>
          </a:xfrm>
        </p:spPr>
        <p:txBody>
          <a:bodyPr>
            <a:normAutofit fontScale="92500" lnSpcReduction="10000"/>
          </a:bodyPr>
          <a:lstStyle/>
          <a:p>
            <a:pPr eaLnBrk="1" hangingPunct="1"/>
            <a:r>
              <a:rPr lang="en-US" sz="2400" dirty="0" smtClean="0"/>
              <a:t>Functions</a:t>
            </a:r>
          </a:p>
          <a:p>
            <a:pPr lvl="1" eaLnBrk="1" hangingPunct="1"/>
            <a:r>
              <a:rPr lang="en-US" sz="2400" dirty="0" smtClean="0"/>
              <a:t>Builds and repairs body tissue and muscle</a:t>
            </a:r>
          </a:p>
          <a:p>
            <a:pPr lvl="1" eaLnBrk="1" hangingPunct="1"/>
            <a:r>
              <a:rPr lang="en-US" sz="2400" dirty="0" smtClean="0"/>
              <a:t>Helps to fight infection</a:t>
            </a:r>
          </a:p>
          <a:p>
            <a:pPr lvl="1" eaLnBrk="1" hangingPunct="1"/>
            <a:r>
              <a:rPr lang="en-US" sz="2400" dirty="0" smtClean="0"/>
              <a:t>Builds immune system</a:t>
            </a:r>
          </a:p>
          <a:p>
            <a:pPr lvl="1" eaLnBrk="1" hangingPunct="1"/>
            <a:r>
              <a:rPr lang="en-US" sz="2400" dirty="0" smtClean="0"/>
              <a:t>Secondary source of energy</a:t>
            </a:r>
          </a:p>
          <a:p>
            <a:pPr eaLnBrk="1" hangingPunct="1"/>
            <a:r>
              <a:rPr lang="en-US" sz="2400" dirty="0" smtClean="0"/>
              <a:t>Sources</a:t>
            </a:r>
          </a:p>
          <a:p>
            <a:pPr lvl="1" eaLnBrk="1" hangingPunct="1"/>
            <a:r>
              <a:rPr lang="en-US" sz="2400" dirty="0" smtClean="0"/>
              <a:t>Protein group including meat, </a:t>
            </a:r>
            <a:r>
              <a:rPr lang="en-US" sz="2400" dirty="0"/>
              <a:t>f</a:t>
            </a:r>
            <a:r>
              <a:rPr lang="en-US" sz="2400" dirty="0" smtClean="0"/>
              <a:t>ish, poultry, eggs, beans, nuts</a:t>
            </a:r>
          </a:p>
          <a:p>
            <a:pPr lvl="1" eaLnBrk="1" hangingPunct="1"/>
            <a:r>
              <a:rPr lang="en-US" sz="2400" dirty="0" smtClean="0"/>
              <a:t>Dairy group including milk,  yogurt, cheese</a:t>
            </a:r>
          </a:p>
          <a:p>
            <a:r>
              <a:rPr lang="en-US" sz="2400" dirty="0"/>
              <a:t>Consequences of too little: </a:t>
            </a:r>
            <a:r>
              <a:rPr lang="en-US" sz="2400" dirty="0" smtClean="0"/>
              <a:t>	</a:t>
            </a:r>
          </a:p>
          <a:p>
            <a:pPr lvl="1" eaLnBrk="1" hangingPunct="1"/>
            <a:r>
              <a:rPr lang="en-US" sz="2400" dirty="0" smtClean="0"/>
              <a:t>Weak body</a:t>
            </a:r>
          </a:p>
          <a:p>
            <a:pPr lvl="1" eaLnBrk="1" hangingPunct="1"/>
            <a:r>
              <a:rPr lang="en-US" sz="2400" dirty="0" smtClean="0"/>
              <a:t>Lethargy</a:t>
            </a:r>
          </a:p>
        </p:txBody>
      </p:sp>
      <p:sp>
        <p:nvSpPr>
          <p:cNvPr id="4" name="Rectangle 3"/>
          <p:cNvSpPr/>
          <p:nvPr/>
        </p:nvSpPr>
        <p:spPr>
          <a:xfrm>
            <a:off x="2523881" y="381000"/>
            <a:ext cx="341971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Protein</a:t>
            </a:r>
            <a:endParaRPr lang="en-US" sz="5400" b="1" dirty="0">
              <a:ln/>
              <a:solidFill>
                <a:schemeClr val="accent3"/>
              </a:solidFill>
              <a:latin typeface="Gill Sans Ultra Bold" pitchFamily="34" charset="0"/>
            </a:endParaRPr>
          </a:p>
        </p:txBody>
      </p:sp>
      <p:pic>
        <p:nvPicPr>
          <p:cNvPr id="3078" name="Picture 6" descr="C:\Users\LibraryUser\AppData\Local\Microsoft\Windows\Temporary Internet Files\Content.IE5\QM9TN3VX\MPj04424430000[1].jpg"/>
          <p:cNvPicPr>
            <a:picLocks noChangeAspect="1" noChangeArrowheads="1"/>
          </p:cNvPicPr>
          <p:nvPr/>
        </p:nvPicPr>
        <p:blipFill>
          <a:blip r:embed="rId2" cstate="email"/>
          <a:srcRect/>
          <a:stretch>
            <a:fillRect/>
          </a:stretch>
        </p:blipFill>
        <p:spPr bwMode="auto">
          <a:xfrm>
            <a:off x="6324600" y="2057400"/>
            <a:ext cx="2540000" cy="1905000"/>
          </a:xfrm>
          <a:prstGeom prst="rect">
            <a:avLst/>
          </a:prstGeom>
          <a:ln>
            <a:noFill/>
          </a:ln>
          <a:effectLst>
            <a:softEdge rad="317500"/>
          </a:effectLst>
        </p:spPr>
      </p:pic>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normAutofit fontScale="92500" lnSpcReduction="10000"/>
          </a:bodyPr>
          <a:lstStyle/>
          <a:p>
            <a:pPr eaLnBrk="1" hangingPunct="1">
              <a:lnSpc>
                <a:spcPct val="90000"/>
              </a:lnSpc>
            </a:pPr>
            <a:r>
              <a:rPr lang="en-US" sz="2800" dirty="0" smtClean="0"/>
              <a:t>Functions</a:t>
            </a:r>
          </a:p>
          <a:p>
            <a:pPr lvl="1" eaLnBrk="1" hangingPunct="1">
              <a:lnSpc>
                <a:spcPct val="90000"/>
              </a:lnSpc>
            </a:pPr>
            <a:r>
              <a:rPr lang="en-US" sz="2400" dirty="0" smtClean="0"/>
              <a:t>Primary source of energy</a:t>
            </a:r>
          </a:p>
          <a:p>
            <a:pPr lvl="1" eaLnBrk="1" hangingPunct="1">
              <a:lnSpc>
                <a:spcPct val="90000"/>
              </a:lnSpc>
            </a:pPr>
            <a:r>
              <a:rPr lang="en-US" sz="2400" dirty="0" smtClean="0"/>
              <a:t>Aids digestion</a:t>
            </a:r>
          </a:p>
          <a:p>
            <a:pPr eaLnBrk="1" hangingPunct="1">
              <a:lnSpc>
                <a:spcPct val="90000"/>
              </a:lnSpc>
            </a:pPr>
            <a:r>
              <a:rPr lang="en-US" sz="2800" dirty="0" smtClean="0"/>
              <a:t>Sources</a:t>
            </a:r>
          </a:p>
          <a:p>
            <a:pPr lvl="1" eaLnBrk="1" hangingPunct="1">
              <a:lnSpc>
                <a:spcPct val="90000"/>
              </a:lnSpc>
            </a:pPr>
            <a:r>
              <a:rPr lang="en-US" sz="2400" dirty="0" smtClean="0"/>
              <a:t>Fruit group</a:t>
            </a:r>
          </a:p>
          <a:p>
            <a:pPr lvl="1" eaLnBrk="1" hangingPunct="1">
              <a:lnSpc>
                <a:spcPct val="90000"/>
              </a:lnSpc>
            </a:pPr>
            <a:r>
              <a:rPr lang="en-US" sz="2400" dirty="0" smtClean="0"/>
              <a:t>Vegetable group</a:t>
            </a:r>
          </a:p>
          <a:p>
            <a:pPr lvl="1" eaLnBrk="1" hangingPunct="1">
              <a:lnSpc>
                <a:spcPct val="90000"/>
              </a:lnSpc>
            </a:pPr>
            <a:r>
              <a:rPr lang="en-US" sz="2400" dirty="0" smtClean="0"/>
              <a:t>Grains group</a:t>
            </a:r>
          </a:p>
          <a:p>
            <a:r>
              <a:rPr lang="en-US" sz="2800" dirty="0"/>
              <a:t>Consequences of too little: </a:t>
            </a:r>
            <a:endParaRPr lang="en-US" sz="2800" dirty="0" smtClean="0"/>
          </a:p>
          <a:p>
            <a:pPr lvl="1" eaLnBrk="1" hangingPunct="1">
              <a:lnSpc>
                <a:spcPct val="90000"/>
              </a:lnSpc>
            </a:pPr>
            <a:r>
              <a:rPr lang="en-US" sz="2400" dirty="0" smtClean="0"/>
              <a:t>Lethargy, fatigue</a:t>
            </a:r>
          </a:p>
          <a:p>
            <a:pPr lvl="1" eaLnBrk="1" hangingPunct="1">
              <a:lnSpc>
                <a:spcPct val="90000"/>
              </a:lnSpc>
            </a:pPr>
            <a:r>
              <a:rPr lang="en-US" sz="2400" dirty="0" smtClean="0"/>
              <a:t>Constipation</a:t>
            </a:r>
          </a:p>
        </p:txBody>
      </p:sp>
      <p:pic>
        <p:nvPicPr>
          <p:cNvPr id="4101" name="Picture 5" descr="C:\Users\LibraryUser\AppData\Local\Microsoft\Windows\Temporary Internet Files\Content.IE5\G6J6GJH0\MPj04444750000[1].jpg"/>
          <p:cNvPicPr>
            <a:picLocks noChangeAspect="1" noChangeArrowheads="1"/>
          </p:cNvPicPr>
          <p:nvPr/>
        </p:nvPicPr>
        <p:blipFill>
          <a:blip r:embed="rId2" cstate="email"/>
          <a:srcRect/>
          <a:stretch>
            <a:fillRect/>
          </a:stretch>
        </p:blipFill>
        <p:spPr bwMode="auto">
          <a:xfrm>
            <a:off x="5246336" y="4267200"/>
            <a:ext cx="3897664" cy="2590800"/>
          </a:xfrm>
          <a:prstGeom prst="rect">
            <a:avLst/>
          </a:prstGeom>
          <a:noFill/>
          <a:effectLst>
            <a:softEdge rad="317500"/>
          </a:effectLst>
        </p:spPr>
      </p:pic>
      <p:sp>
        <p:nvSpPr>
          <p:cNvPr id="7" name="Rectangle 6"/>
          <p:cNvSpPr/>
          <p:nvPr/>
        </p:nvSpPr>
        <p:spPr>
          <a:xfrm>
            <a:off x="1447800" y="381000"/>
            <a:ext cx="612866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latin typeface="Gill Sans Ultra Bold" pitchFamily="34" charset="0"/>
              </a:rPr>
              <a:t>Carbohydrate</a:t>
            </a:r>
            <a:endParaRPr lang="en-US" sz="5400" b="1" dirty="0">
              <a:ln/>
              <a:solidFill>
                <a:schemeClr val="accent3"/>
              </a:solidFill>
              <a:latin typeface="Gill Sans Ultra Bold" pitchFamily="34" charset="0"/>
            </a:endParaRPr>
          </a:p>
        </p:txBody>
      </p:sp>
      <p:sp>
        <p:nvSpPr>
          <p:cNvPr id="5" name="Rectangle 10"/>
          <p:cNvSpPr>
            <a:spLocks noChangeArrowheads="1"/>
          </p:cNvSpPr>
          <p:nvPr/>
        </p:nvSpPr>
        <p:spPr bwMode="auto">
          <a:xfrm>
            <a:off x="152400" y="6642100"/>
            <a:ext cx="8991600" cy="215900"/>
          </a:xfrm>
          <a:prstGeom prst="rect">
            <a:avLst/>
          </a:prstGeom>
          <a:noFill/>
          <a:ln w="9525">
            <a:noFill/>
            <a:miter lim="800000"/>
            <a:headEnd/>
            <a:tailEnd/>
          </a:ln>
        </p:spPr>
        <p:txBody>
          <a:bodyPr>
            <a:spAutoFit/>
          </a:bodyPr>
          <a:lstStyle/>
          <a:p>
            <a:r>
              <a:rPr lang="en-US" sz="800" dirty="0"/>
              <a:t>Copyright © Notice: The materials are copyrighted © and trademarked ™ as the property of The Curriculum Center for Family and Consumer Sciences, Texas Tech University.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bldLvl="2" autoUpdateAnimBg="0"/>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484</TotalTime>
  <Words>1394</Words>
  <Application>Microsoft Office PowerPoint</Application>
  <PresentationFormat>On-screen Show (4:3)</PresentationFormat>
  <Paragraphs>196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PowerPoint Presentation</vt:lpstr>
      <vt:lpstr>What is Nutrition  &amp; Wellness?</vt:lpstr>
      <vt:lpstr>What is a Nutrient?</vt:lpstr>
      <vt:lpstr>6 Classifications of Nutrients:</vt:lpstr>
      <vt:lpstr>Macronutrients</vt:lpstr>
      <vt:lpstr>Macronutrients</vt:lpstr>
      <vt:lpstr>Micronutrients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Heme vs. Non-Heme Iron </vt:lpstr>
      <vt:lpstr>Non-Heme Iron Absorption  </vt:lpstr>
      <vt:lpstr>PowerPoint Presentation</vt:lpstr>
      <vt:lpstr>PowerPoint Presentation</vt:lpstr>
      <vt:lpstr>Group Activity</vt:lpstr>
      <vt:lpstr>Nutrition Matching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Nutrient Review</dc:title>
  <dc:creator>TISD</dc:creator>
  <cp:lastModifiedBy>Windows User</cp:lastModifiedBy>
  <cp:revision>43</cp:revision>
  <dcterms:created xsi:type="dcterms:W3CDTF">2004-12-16T18:18:39Z</dcterms:created>
  <dcterms:modified xsi:type="dcterms:W3CDTF">2015-11-16T16:16:58Z</dcterms:modified>
</cp:coreProperties>
</file>