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  <p:sldMasterId id="2147483668" r:id="rId3"/>
    <p:sldMasterId id="2147483669" r:id="rId4"/>
    <p:sldMasterId id="2147483670" r:id="rId5"/>
    <p:sldMasterId id="2147483671" r:id="rId6"/>
  </p:sldMasterIdLst>
  <p:notesMasterIdLst>
    <p:notesMasterId r:id="rId18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2CAF45D-34D2-4E99-A835-210AAABF47AA}">
  <a:tblStyle styleId="{B2CAF45D-34D2-4E99-A835-210AAABF47A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7923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/>
              <a:t>https://www.youtube.com/watch?v=JXZQPATYTO4 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30595" y="2404533"/>
            <a:ext cx="5826718" cy="1646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30595" y="4050833"/>
            <a:ext cx="5826718" cy="109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09599" y="2160983"/>
            <a:ext cx="309067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609599" y="2737246"/>
            <a:ext cx="3090671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3"/>
          </p:nvPr>
        </p:nvSpPr>
        <p:spPr>
          <a:xfrm>
            <a:off x="3866639" y="2160983"/>
            <a:ext cx="309067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4"/>
          </p:nvPr>
        </p:nvSpPr>
        <p:spPr>
          <a:xfrm>
            <a:off x="3866639" y="2737246"/>
            <a:ext cx="3090671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09600" y="2160589"/>
            <a:ext cx="3088109" cy="38807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869203" y="2160590"/>
            <a:ext cx="3088109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09597" y="2700867"/>
            <a:ext cx="6347715" cy="1826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09597" y="4527448"/>
            <a:ext cx="6347715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101074" y="3632200"/>
            <a:ext cx="5419803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609597" y="4470400"/>
            <a:ext cx="6347715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5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5400000">
            <a:off x="3840992" y="2745919"/>
            <a:ext cx="5251450" cy="978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581386" y="637812"/>
            <a:ext cx="5251450" cy="5195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1843087" y="927099"/>
            <a:ext cx="3881436" cy="634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15847" y="609600"/>
            <a:ext cx="6341465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5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597" y="1931988"/>
            <a:ext cx="6347715" cy="2595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3" cy="34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09600" y="4470400"/>
            <a:ext cx="6347713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09599" y="4800600"/>
            <a:ext cx="634771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609599" y="609600"/>
            <a:ext cx="6347713" cy="38457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09599" y="5367337"/>
            <a:ext cx="6347713" cy="67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09599" y="1498604"/>
            <a:ext cx="2790182" cy="1278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609599" y="2777068"/>
            <a:ext cx="2790182" cy="25844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3429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5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6858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0287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3716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17145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0574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4003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7432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7936" y="-7936"/>
            <a:ext cx="9169399" cy="6873874"/>
            <a:chOff x="0" y="0"/>
            <a:chExt cx="2147483647" cy="2147483647"/>
          </a:xfrm>
        </p:grpSpPr>
        <p:cxnSp>
          <p:nvCxnSpPr>
            <p:cNvPr id="11" name="Shape 11"/>
            <p:cNvCxnSpPr/>
            <p:nvPr/>
          </p:nvCxnSpPr>
          <p:spPr>
            <a:xfrm rot="10800000" flipH="1">
              <a:off x="1203498069" y="1306840376"/>
              <a:ext cx="942126619" cy="838163164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1651138336" y="2479859"/>
              <a:ext cx="285538074" cy="2142523858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" name="Shape 13"/>
            <p:cNvSpPr/>
            <p:nvPr/>
          </p:nvSpPr>
          <p:spPr>
            <a:xfrm>
              <a:off x="1615817850" y="2479859"/>
              <a:ext cx="531665796" cy="2145003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1689433215" y="0"/>
              <a:ext cx="456191506" cy="2145003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556702458" y="1226991909"/>
              <a:ext cx="588550291" cy="9180118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643702295" y="0"/>
              <a:ext cx="501922135" cy="2145003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944855696" y="0"/>
              <a:ext cx="200768954" cy="2145003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1893547982" y="0"/>
              <a:ext cx="249845740" cy="2145003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1889458560" y="1531508034"/>
              <a:ext cx="256537973" cy="6134957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0"/>
              <a:ext cx="202256304" cy="17799812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-7937" y="-7936"/>
            <a:ext cx="9169399" cy="6873874"/>
            <a:chOff x="0" y="0"/>
            <a:chExt cx="2147483647" cy="2147483647"/>
          </a:xfrm>
        </p:grpSpPr>
        <p:sp>
          <p:nvSpPr>
            <p:cNvPr id="34" name="Shape 34"/>
            <p:cNvSpPr/>
            <p:nvPr/>
          </p:nvSpPr>
          <p:spPr>
            <a:xfrm>
              <a:off x="0" y="1256253278"/>
              <a:ext cx="107076934" cy="8912303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120000"/>
                  </a:lnTo>
                  <a:lnTo>
                    <a:pt x="0" y="119643"/>
                  </a:lnTo>
                  <a:cubicBezTo>
                    <a:pt x="740" y="80118"/>
                    <a:pt x="1481" y="40593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" name="Shape 35"/>
            <p:cNvCxnSpPr/>
            <p:nvPr/>
          </p:nvCxnSpPr>
          <p:spPr>
            <a:xfrm rot="10800000" flipH="1">
              <a:off x="1203497936" y="1306840371"/>
              <a:ext cx="942126516" cy="838163160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1651138390" y="2479859"/>
              <a:ext cx="285538043" cy="2142523849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" name="Shape 37"/>
            <p:cNvSpPr/>
            <p:nvPr/>
          </p:nvSpPr>
          <p:spPr>
            <a:xfrm>
              <a:off x="1615817908" y="2479859"/>
              <a:ext cx="531665738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689433265" y="0"/>
              <a:ext cx="456191456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1556702522" y="1226991904"/>
              <a:ext cx="588550443" cy="918011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1643702350" y="0"/>
              <a:ext cx="501922081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1944855718" y="0"/>
              <a:ext cx="200768932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1893548009" y="0"/>
              <a:ext cx="249845713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1889458352" y="1531508028"/>
              <a:ext cx="256537945" cy="6134957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Shape 132"/>
          <p:cNvGrpSpPr/>
          <p:nvPr/>
        </p:nvGrpSpPr>
        <p:grpSpPr>
          <a:xfrm>
            <a:off x="-7937" y="-7936"/>
            <a:ext cx="9169399" cy="6873874"/>
            <a:chOff x="0" y="0"/>
            <a:chExt cx="2147483647" cy="2147483647"/>
          </a:xfrm>
        </p:grpSpPr>
        <p:sp>
          <p:nvSpPr>
            <p:cNvPr id="133" name="Shape 133"/>
            <p:cNvSpPr/>
            <p:nvPr/>
          </p:nvSpPr>
          <p:spPr>
            <a:xfrm>
              <a:off x="0" y="1256253278"/>
              <a:ext cx="107076934" cy="8912303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120000"/>
                  </a:lnTo>
                  <a:lnTo>
                    <a:pt x="0" y="119643"/>
                  </a:lnTo>
                  <a:cubicBezTo>
                    <a:pt x="740" y="80118"/>
                    <a:pt x="1481" y="40593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4" name="Shape 134"/>
            <p:cNvCxnSpPr/>
            <p:nvPr/>
          </p:nvCxnSpPr>
          <p:spPr>
            <a:xfrm rot="10800000" flipH="1">
              <a:off x="1203497936" y="1306840371"/>
              <a:ext cx="942126516" cy="838163160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>
              <a:off x="1651138390" y="2479859"/>
              <a:ext cx="285538043" cy="2142523849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6" name="Shape 136"/>
            <p:cNvSpPr/>
            <p:nvPr/>
          </p:nvSpPr>
          <p:spPr>
            <a:xfrm>
              <a:off x="1615817908" y="2479859"/>
              <a:ext cx="531665738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1689433265" y="0"/>
              <a:ext cx="456191456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556702522" y="1226991904"/>
              <a:ext cx="588550443" cy="918011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1643702350" y="0"/>
              <a:ext cx="501922081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1944855718" y="0"/>
              <a:ext cx="200768932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893548009" y="0"/>
              <a:ext cx="249845713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1889458352" y="1531508028"/>
              <a:ext cx="256537945" cy="6134957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hape 154"/>
          <p:cNvGrpSpPr/>
          <p:nvPr/>
        </p:nvGrpSpPr>
        <p:grpSpPr>
          <a:xfrm>
            <a:off x="-7937" y="-7936"/>
            <a:ext cx="9169399" cy="6873874"/>
            <a:chOff x="0" y="0"/>
            <a:chExt cx="2147483647" cy="2147483647"/>
          </a:xfrm>
        </p:grpSpPr>
        <p:sp>
          <p:nvSpPr>
            <p:cNvPr id="155" name="Shape 155"/>
            <p:cNvSpPr/>
            <p:nvPr/>
          </p:nvSpPr>
          <p:spPr>
            <a:xfrm>
              <a:off x="0" y="1256253278"/>
              <a:ext cx="107076934" cy="8912303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120000"/>
                  </a:lnTo>
                  <a:lnTo>
                    <a:pt x="0" y="119643"/>
                  </a:lnTo>
                  <a:cubicBezTo>
                    <a:pt x="740" y="80118"/>
                    <a:pt x="1481" y="40593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6" name="Shape 156"/>
            <p:cNvCxnSpPr/>
            <p:nvPr/>
          </p:nvCxnSpPr>
          <p:spPr>
            <a:xfrm rot="10800000" flipH="1">
              <a:off x="1203497936" y="1306840371"/>
              <a:ext cx="942126516" cy="838163160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>
              <a:off x="1651138390" y="2479859"/>
              <a:ext cx="285538043" cy="2142523849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" name="Shape 158"/>
            <p:cNvSpPr/>
            <p:nvPr/>
          </p:nvSpPr>
          <p:spPr>
            <a:xfrm>
              <a:off x="1615817908" y="2479859"/>
              <a:ext cx="531665738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689433265" y="0"/>
              <a:ext cx="456191456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556702522" y="1226991904"/>
              <a:ext cx="588550443" cy="918011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1643702350" y="0"/>
              <a:ext cx="501922081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1944855718" y="0"/>
              <a:ext cx="200768932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893548009" y="0"/>
              <a:ext cx="249845713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889458352" y="1531508028"/>
              <a:ext cx="256537945" cy="6134957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5" name="Shape 165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ct val="25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748461" y="2886075"/>
            <a:ext cx="457200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ct val="25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Shape 180"/>
          <p:cNvGrpSpPr/>
          <p:nvPr/>
        </p:nvGrpSpPr>
        <p:grpSpPr>
          <a:xfrm>
            <a:off x="-7937" y="-7936"/>
            <a:ext cx="9169399" cy="6873874"/>
            <a:chOff x="0" y="0"/>
            <a:chExt cx="2147483647" cy="2147483647"/>
          </a:xfrm>
        </p:grpSpPr>
        <p:sp>
          <p:nvSpPr>
            <p:cNvPr id="181" name="Shape 181"/>
            <p:cNvSpPr/>
            <p:nvPr/>
          </p:nvSpPr>
          <p:spPr>
            <a:xfrm>
              <a:off x="0" y="1256253278"/>
              <a:ext cx="107076934" cy="8912303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120000"/>
                  </a:lnTo>
                  <a:lnTo>
                    <a:pt x="0" y="119643"/>
                  </a:lnTo>
                  <a:cubicBezTo>
                    <a:pt x="740" y="80118"/>
                    <a:pt x="1481" y="40593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2" name="Shape 182"/>
            <p:cNvCxnSpPr/>
            <p:nvPr/>
          </p:nvCxnSpPr>
          <p:spPr>
            <a:xfrm rot="10800000" flipH="1">
              <a:off x="1203497936" y="1306840371"/>
              <a:ext cx="942126516" cy="838163160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>
              <a:off x="1651138390" y="2479859"/>
              <a:ext cx="285538043" cy="2142523849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84" name="Shape 184"/>
            <p:cNvSpPr/>
            <p:nvPr/>
          </p:nvSpPr>
          <p:spPr>
            <a:xfrm>
              <a:off x="1615817908" y="2479859"/>
              <a:ext cx="531665738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1689433265" y="0"/>
              <a:ext cx="456191456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1556702522" y="1226991904"/>
              <a:ext cx="588550443" cy="918011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1643702350" y="0"/>
              <a:ext cx="501922081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1944855718" y="0"/>
              <a:ext cx="200768932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1893548009" y="0"/>
              <a:ext cx="249845713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1889458352" y="1531508028"/>
              <a:ext cx="256537945" cy="6134957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1" name="Shape 191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ct val="25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6748461" y="2886075"/>
            <a:ext cx="457200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ct val="25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Shape 206"/>
          <p:cNvGrpSpPr/>
          <p:nvPr/>
        </p:nvGrpSpPr>
        <p:grpSpPr>
          <a:xfrm>
            <a:off x="-7937" y="-7936"/>
            <a:ext cx="9169399" cy="6873874"/>
            <a:chOff x="0" y="0"/>
            <a:chExt cx="2147483647" cy="2147483647"/>
          </a:xfrm>
        </p:grpSpPr>
        <p:sp>
          <p:nvSpPr>
            <p:cNvPr id="207" name="Shape 207"/>
            <p:cNvSpPr/>
            <p:nvPr/>
          </p:nvSpPr>
          <p:spPr>
            <a:xfrm>
              <a:off x="0" y="1256253278"/>
              <a:ext cx="107076934" cy="8912303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120000"/>
                  </a:lnTo>
                  <a:lnTo>
                    <a:pt x="0" y="119643"/>
                  </a:lnTo>
                  <a:cubicBezTo>
                    <a:pt x="740" y="80118"/>
                    <a:pt x="1481" y="40593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8" name="Shape 208"/>
            <p:cNvCxnSpPr/>
            <p:nvPr/>
          </p:nvCxnSpPr>
          <p:spPr>
            <a:xfrm rot="10800000" flipH="1">
              <a:off x="1203497936" y="1306840371"/>
              <a:ext cx="942126516" cy="838163160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9" name="Shape 209"/>
            <p:cNvCxnSpPr/>
            <p:nvPr/>
          </p:nvCxnSpPr>
          <p:spPr>
            <a:xfrm>
              <a:off x="1651138390" y="2479859"/>
              <a:ext cx="285538043" cy="2142523849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10" name="Shape 210"/>
            <p:cNvSpPr/>
            <p:nvPr/>
          </p:nvSpPr>
          <p:spPr>
            <a:xfrm>
              <a:off x="1615817908" y="2479859"/>
              <a:ext cx="531665738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6997" y="0"/>
                  </a:moveTo>
                  <a:lnTo>
                    <a:pt x="0" y="119852"/>
                  </a:lnTo>
                  <a:lnTo>
                    <a:pt x="119980" y="120000"/>
                  </a:lnTo>
                  <a:cubicBezTo>
                    <a:pt x="120129" y="80049"/>
                    <a:pt x="119383" y="40098"/>
                    <a:pt x="119532" y="147"/>
                  </a:cubicBezTo>
                  <a:lnTo>
                    <a:pt x="106997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1689433265" y="0"/>
              <a:ext cx="456191456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74056" y="119999"/>
                  </a:lnTo>
                  <a:lnTo>
                    <a:pt x="119949" y="119999"/>
                  </a:lnTo>
                  <a:cubicBezTo>
                    <a:pt x="119776" y="80000"/>
                    <a:pt x="120123" y="39999"/>
                    <a:pt x="1199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1556702522" y="1226991904"/>
              <a:ext cx="588550443" cy="9180118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688" y="0"/>
                  </a:lnTo>
                  <a:cubicBezTo>
                    <a:pt x="119792" y="40000"/>
                    <a:pt x="119896" y="80000"/>
                    <a:pt x="120000" y="120000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1643702350" y="0"/>
              <a:ext cx="501922081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3976" y="119999"/>
                  </a:lnTo>
                  <a:lnTo>
                    <a:pt x="120000" y="119852"/>
                  </a:lnTo>
                  <a:lnTo>
                    <a:pt x="12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944855718" y="0"/>
              <a:ext cx="200768932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736" y="0"/>
                  </a:moveTo>
                  <a:lnTo>
                    <a:pt x="0" y="119999"/>
                  </a:lnTo>
                  <a:lnTo>
                    <a:pt x="120000" y="119999"/>
                  </a:lnTo>
                  <a:cubicBezTo>
                    <a:pt x="119736" y="80000"/>
                    <a:pt x="119473" y="39999"/>
                    <a:pt x="119210" y="0"/>
                  </a:cubicBezTo>
                  <a:lnTo>
                    <a:pt x="94736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1893548009" y="0"/>
              <a:ext cx="249845713" cy="21450037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05579" y="119999"/>
                  </a:lnTo>
                  <a:lnTo>
                    <a:pt x="119976" y="119999"/>
                  </a:lnTo>
                  <a:cubicBezTo>
                    <a:pt x="120243" y="79950"/>
                    <a:pt x="118110" y="40049"/>
                    <a:pt x="11837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1889458352" y="1531508028"/>
              <a:ext cx="256537945" cy="6134957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119441" y="0"/>
                  </a:lnTo>
                  <a:cubicBezTo>
                    <a:pt x="119627" y="39896"/>
                    <a:pt x="119813" y="79792"/>
                    <a:pt x="120000" y="119689"/>
                  </a:cubicBezTo>
                  <a:lnTo>
                    <a:pt x="0" y="120000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fld id="{00000000-1234-1234-1234-123412341234}" type="slidenum">
              <a:rPr lang="en-US" sz="9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lltast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Warm-Up – Food Storage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573087" y="1600200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Write on a piece of paper 5 food items, such as milk, oranges, ground beef, etc., that your family might purchase during the week.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Write how long you think each of these items would last before the food spoils or is past its prime use?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Save this to check your answers later in class.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Reheating Foods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Reheating should be done quickly (not in slow cookers or crock pots) and should only be done </a:t>
            </a:r>
            <a:r>
              <a:rPr lang="en-US" sz="1800" b="0" i="0" u="sng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Each time risky foods pass through the danger zone, the chance for bacteria to grow and cause problems is increased.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Foods should be thoroughly reheated to kill off bacteria that might have grown during the cooling process.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If risky foods are left out at room temperature for more than two hours, they should no longer be considered safe to eat and should be thrown away.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600075" y="228600"/>
            <a:ext cx="6348411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Apply the Heat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00075" y="818075"/>
            <a:ext cx="80772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600">
                <a:solidFill>
                  <a:srgbClr val="CC0000"/>
                </a:solidFill>
              </a:rPr>
              <a:t>Look Up: FDA Minimum Cooking Temperatures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-US" sz="36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On the printout titled Apply the Heat, label the f</a:t>
            </a:r>
            <a:r>
              <a:rPr lang="en-US" sz="3600"/>
              <a:t>oods</a:t>
            </a:r>
            <a:r>
              <a:rPr lang="en-US" sz="36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with the correct temperatures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</a:pPr>
            <a:r>
              <a:rPr lang="en-US" sz="36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Label the Temperature Danger Zone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</a:pPr>
            <a:r>
              <a:rPr lang="en-US" sz="36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Label temp to hold cold foods</a:t>
            </a:r>
          </a:p>
          <a:p>
            <a:pPr marL="457200" marR="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</a:pPr>
            <a:r>
              <a:rPr lang="en-US" sz="36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Label temp to hold hot foods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ctrTitle"/>
          </p:nvPr>
        </p:nvSpPr>
        <p:spPr>
          <a:xfrm>
            <a:off x="1130300" y="2405061"/>
            <a:ext cx="5827712" cy="1646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Food Safety &amp; Sanitation	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subTitle" idx="1"/>
          </p:nvPr>
        </p:nvSpPr>
        <p:spPr>
          <a:xfrm>
            <a:off x="1130300" y="4051300"/>
            <a:ext cx="5827712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Food Storage and Cooking Temperatures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FAT TOM</a:t>
            </a:r>
          </a:p>
        </p:txBody>
      </p:sp>
      <p:pic>
        <p:nvPicPr>
          <p:cNvPr id="244" name="Shape 24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938336"/>
            <a:ext cx="8458200" cy="4757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FAT TOM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81533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F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food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high protein or carbohydrate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acidity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low acid foods, pH between 4 and 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time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max 2 hours in the temp danger zone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800" b="0" i="0" u="none" strike="noStrike" cap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-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temperature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40 to 140 degrees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oxygen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need oxygen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6C911D"/>
                </a:solidFill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– </a:t>
            </a:r>
            <a:r>
              <a:rPr lang="en-US" sz="2800" b="0" i="0" u="sng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moisture</a:t>
            </a:r>
            <a:r>
              <a:rPr lang="en-US"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high moisture foods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Food Storage</a:t>
            </a:r>
            <a:br>
              <a:rPr lang="en-US" sz="32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3200" b="0" i="0" u="sng" strike="noStrike" cap="non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www.stilltasty.com</a:t>
            </a:r>
            <a:r>
              <a:rPr lang="en-US" sz="32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pic>
        <p:nvPicPr>
          <p:cNvPr id="257" name="Shape 257" descr="Refrigerator - Open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7345362" y="0"/>
            <a:ext cx="1798636" cy="1981199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/>
          <p:nvPr/>
        </p:nvSpPr>
        <p:spPr>
          <a:xfrm>
            <a:off x="152400" y="6642100"/>
            <a:ext cx="8991600" cy="21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  <p:graphicFrame>
        <p:nvGraphicFramePr>
          <p:cNvPr id="259" name="Shape 259"/>
          <p:cNvGraphicFramePr/>
          <p:nvPr/>
        </p:nvGraphicFramePr>
        <p:xfrm>
          <a:off x="304800" y="1752600"/>
          <a:ext cx="8229575" cy="4648150"/>
        </p:xfrm>
        <a:graphic>
          <a:graphicData uri="http://schemas.openxmlformats.org/drawingml/2006/table">
            <a:tbl>
              <a:tblPr>
                <a:noFill/>
                <a:tableStyleId>{B2CAF45D-34D2-4E99-A835-210AAABF47AA}</a:tableStyleId>
              </a:tblPr>
              <a:tblGrid>
                <a:gridCol w="2427275"/>
                <a:gridCol w="3059100"/>
                <a:gridCol w="2743200"/>
              </a:tblGrid>
              <a:tr h="105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Meat, Fish, Poultry Product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Refrigerator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Freezer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31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1. Fresh Ground Beef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Raw 1-2 days in original pkg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Cooked 3-4 days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Raw: Overwrap original pgk w/foil, plastid wrap, or freezer paper, indefinitely stored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Cooked: 3 months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2.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3.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9CD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4.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How do time and temp affect food safety?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Freezing or refrigerating foods will slow or stop the growth of bacteria, but will not kill bacteria.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Maintaining foods at temperatures of 140°F or above will also stop the growth of organisms.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 only way to kill bacteria is by thoroughly cooking the food.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By limiting the time that these foods are in this danger zone, bacteria are not given enough time to grow and make us sick.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20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Why should raw animal products be cooked thoroughly? 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Some of these products may be contaminated with microbes from the very beginning (salmonella in eggs)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Other products may become contaminated when they are slaughtered and processed (E. coli O157:H7 in ground beef)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Food products that come from animal sources should always be properly cooked (even cookie dough).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Thawing Foods</a:t>
            </a: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Risky foods should never be thawed at room temperature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Risky foods should be thawed either in the refrigerator or in the microwave.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thaw foods by putting in a sink with standing water – it is not safe.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Cooling Foods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allow hot foods to cool at room temperature before putting them in the refrigerator or freezer.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Put foods into smaller containers and then refrigerate.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When placing hot food in the refrigerator, don’t cover foods tightly until after they are cooled, it traps the steam inside.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lang="en-US"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Chill large containers of hot food in an ice bath in the kitchen sink and stir often.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Facet">
  <a:themeElements>
    <a:clrScheme name="default">
      <a:dk1>
        <a:srgbClr val="FFFFFF"/>
      </a:dk1>
      <a:lt1>
        <a:srgbClr val="2C3C43"/>
      </a:lt1>
      <a:dk2>
        <a:srgbClr val="EBEBEB"/>
      </a:dk2>
      <a:lt2>
        <a:srgbClr val="000000"/>
      </a:lt2>
      <a:accent1>
        <a:srgbClr val="90C226"/>
      </a:accent1>
      <a:accent2>
        <a:srgbClr val="54A021"/>
      </a:accent2>
      <a:accent3>
        <a:srgbClr val="2C3C43"/>
      </a:accent3>
      <a:accent4>
        <a:srgbClr val="90C226"/>
      </a:accent4>
      <a:accent5>
        <a:srgbClr val="54A021"/>
      </a:accent5>
      <a:accent6>
        <a:srgbClr val="2C3C43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1_Facet</vt:lpstr>
      <vt:lpstr>Facet</vt:lpstr>
      <vt:lpstr>4_Facet</vt:lpstr>
      <vt:lpstr>2_Facet</vt:lpstr>
      <vt:lpstr>3_Facet</vt:lpstr>
      <vt:lpstr>4_Facet</vt:lpstr>
      <vt:lpstr>Warm-Up – Food Storage</vt:lpstr>
      <vt:lpstr>Food Safety &amp; Sanitation </vt:lpstr>
      <vt:lpstr>FAT TOM</vt:lpstr>
      <vt:lpstr>FAT TOM</vt:lpstr>
      <vt:lpstr>Food Storage www.stilltasty.com </vt:lpstr>
      <vt:lpstr>How do time and temp affect food safety?</vt:lpstr>
      <vt:lpstr>Why should raw animal products be cooked thoroughly? </vt:lpstr>
      <vt:lpstr>Thawing Foods </vt:lpstr>
      <vt:lpstr>Cooling Foods</vt:lpstr>
      <vt:lpstr>Reheating Foods</vt:lpstr>
      <vt:lpstr>Apply the Heat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– Food Storage</dc:title>
  <dc:creator>Ashley Scherr</dc:creator>
  <cp:lastModifiedBy>Windows User</cp:lastModifiedBy>
  <cp:revision>1</cp:revision>
  <dcterms:modified xsi:type="dcterms:W3CDTF">2016-09-09T15:50:57Z</dcterms:modified>
</cp:coreProperties>
</file>