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13" r:id="rId2"/>
  </p:sldMasterIdLst>
  <p:notesMasterIdLst>
    <p:notesMasterId r:id="rId17"/>
  </p:notesMasterIdLst>
  <p:handoutMasterIdLst>
    <p:handoutMasterId r:id="rId18"/>
  </p:handoutMasterIdLst>
  <p:sldIdLst>
    <p:sldId id="266" r:id="rId3"/>
    <p:sldId id="265" r:id="rId4"/>
    <p:sldId id="257" r:id="rId5"/>
    <p:sldId id="258" r:id="rId6"/>
    <p:sldId id="260" r:id="rId7"/>
    <p:sldId id="261" r:id="rId8"/>
    <p:sldId id="268" r:id="rId9"/>
    <p:sldId id="267" r:id="rId10"/>
    <p:sldId id="272" r:id="rId11"/>
    <p:sldId id="274" r:id="rId12"/>
    <p:sldId id="275" r:id="rId13"/>
    <p:sldId id="276" r:id="rId14"/>
    <p:sldId id="282" r:id="rId15"/>
    <p:sldId id="283" r:id="rId1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FBD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9" autoAdjust="0"/>
    <p:restoredTop sz="88324" autoAdjust="0"/>
  </p:normalViewPr>
  <p:slideViewPr>
    <p:cSldViewPr>
      <p:cViewPr varScale="1">
        <p:scale>
          <a:sx n="66" d="100"/>
          <a:sy n="66" d="100"/>
        </p:scale>
        <p:origin x="150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33F181F7-BCD6-4E07-A93C-6D17D94AFD50}" type="slidenum">
              <a:rPr lang="en-US" smtClean="0"/>
              <a:t>‹#›</a:t>
            </a:fld>
            <a:endParaRPr lang="en-US"/>
          </a:p>
        </p:txBody>
      </p:sp>
    </p:spTree>
    <p:extLst>
      <p:ext uri="{BB962C8B-B14F-4D97-AF65-F5344CB8AC3E}">
        <p14:creationId xmlns:p14="http://schemas.microsoft.com/office/powerpoint/2010/main" val="37146533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98102" y="0"/>
            <a:ext cx="2982119" cy="464820"/>
          </a:xfrm>
          <a:prstGeom prst="rect">
            <a:avLst/>
          </a:prstGeom>
        </p:spPr>
        <p:txBody>
          <a:bodyPr vert="horz" lIns="91440" tIns="45720" rIns="91440" bIns="45720" rtlCol="0"/>
          <a:lstStyle>
            <a:lvl1pPr algn="r">
              <a:defRPr sz="1200"/>
            </a:lvl1pPr>
          </a:lstStyle>
          <a:p>
            <a:endParaRPr lang="en-MY"/>
          </a:p>
        </p:txBody>
      </p:sp>
      <p:sp>
        <p:nvSpPr>
          <p:cNvPr id="4" name="Slide Image Placeholder 3"/>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829967"/>
            <a:ext cx="2982119" cy="46482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1440" tIns="45720" rIns="91440" bIns="45720" rtlCol="0" anchor="b"/>
          <a:lstStyle>
            <a:lvl1pPr algn="r">
              <a:defRPr sz="1200"/>
            </a:lvl1pPr>
          </a:lstStyle>
          <a:p>
            <a:fld id="{70B58B92-16AF-4FEB-B360-51DDB422D03A}" type="slidenum">
              <a:rPr lang="en-MY" smtClean="0"/>
              <a:pPr/>
              <a:t>‹#›</a:t>
            </a:fld>
            <a:endParaRPr lang="en-MY"/>
          </a:p>
        </p:txBody>
      </p:sp>
    </p:spTree>
    <p:extLst>
      <p:ext uri="{BB962C8B-B14F-4D97-AF65-F5344CB8AC3E}">
        <p14:creationId xmlns:p14="http://schemas.microsoft.com/office/powerpoint/2010/main" val="162956113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B58B92-16AF-4FEB-B360-51DDB422D03A}" type="slidenum">
              <a:rPr lang="en-MY" smtClean="0"/>
              <a:pPr/>
              <a:t>3</a:t>
            </a:fld>
            <a:endParaRPr lang="en-MY"/>
          </a:p>
        </p:txBody>
      </p:sp>
      <p:sp>
        <p:nvSpPr>
          <p:cNvPr id="5" name="Date Placeholder 4"/>
          <p:cNvSpPr>
            <a:spLocks noGrp="1"/>
          </p:cNvSpPr>
          <p:nvPr>
            <p:ph type="dt" idx="11"/>
          </p:nvPr>
        </p:nvSpPr>
        <p:spPr/>
        <p:txBody>
          <a:bodyPr/>
          <a:lstStyle/>
          <a:p>
            <a:endParaRPr lang="en-MY"/>
          </a:p>
        </p:txBody>
      </p:sp>
    </p:spTree>
    <p:extLst>
      <p:ext uri="{BB962C8B-B14F-4D97-AF65-F5344CB8AC3E}">
        <p14:creationId xmlns:p14="http://schemas.microsoft.com/office/powerpoint/2010/main" val="147449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5AE3A-538F-4821-BA5F-10769BEC8186}" type="slidenum">
              <a:rPr lang="en-US">
                <a:solidFill>
                  <a:prstClr val="black"/>
                </a:solidFill>
              </a:rPr>
              <a:pPr/>
              <a:t>9</a:t>
            </a:fld>
            <a:endParaRPr lang="en-US">
              <a:solidFill>
                <a:prstClr val="black"/>
              </a:solidFill>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48995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20652-3EF1-42F8-9282-0FBF10A7F79B}" type="slidenum">
              <a:rPr lang="en-US">
                <a:solidFill>
                  <a:prstClr val="black"/>
                </a:solidFill>
              </a:rPr>
              <a:pPr/>
              <a:t>10</a:t>
            </a:fld>
            <a:endParaRPr lang="en-US">
              <a:solidFill>
                <a:prstClr val="black"/>
              </a:solidFill>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44748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587EB4-BB83-4E76-8319-845EB0968B12}" type="slidenum">
              <a:rPr lang="en-US">
                <a:solidFill>
                  <a:prstClr val="black"/>
                </a:solidFill>
              </a:rPr>
              <a:pPr/>
              <a:t>11</a:t>
            </a:fld>
            <a:endParaRPr lang="en-US">
              <a:solidFill>
                <a:prstClr val="black"/>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3705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32D583-BE78-4EA3-979C-94E8B15E9BE1}" type="slidenum">
              <a:rPr lang="en-US">
                <a:solidFill>
                  <a:prstClr val="black"/>
                </a:solidFill>
              </a:rPr>
              <a:pPr/>
              <a:t>12</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63229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hasCustomPrompt="1"/>
          </p:nvPr>
        </p:nvSpPr>
        <p:spPr>
          <a:xfrm>
            <a:off x="685800" y="1752603"/>
            <a:ext cx="7772400" cy="1829761"/>
          </a:xfrm>
        </p:spPr>
        <p:txBody>
          <a:bodyPr vert="horz" anchor="b">
            <a:normAutofit/>
            <a:scene3d>
              <a:camera prst="orthographicFront"/>
              <a:lightRig rig="soft" dir="t"/>
            </a:scene3d>
            <a:sp3d prstMaterial="softEdge">
              <a:bevelT w="25400" h="25400"/>
            </a:sp3d>
          </a:bodyPr>
          <a:lstStyle>
            <a:lvl1pPr algn="r">
              <a:defRPr sz="4800" b="1" baseline="0">
                <a:solidFill>
                  <a:schemeClr val="tx2"/>
                </a:solidFill>
                <a:effectLst>
                  <a:outerShdw blurRad="31750" dist="25400" dir="5400000" algn="tl" rotWithShape="0">
                    <a:srgbClr val="000000">
                      <a:alpha val="25000"/>
                    </a:srgbClr>
                  </a:outerShdw>
                </a:effectLst>
              </a:defRPr>
            </a:lvl1pPr>
            <a:extLst/>
          </a:lstStyle>
          <a:p>
            <a:r>
              <a:rPr kumimoji="0" lang="en-US" dirty="0" smtClean="0"/>
              <a:t>Lifestyle Plan</a:t>
            </a:r>
            <a:endParaRPr kumimoji="0" lang="en-US" dirty="0"/>
          </a:p>
        </p:txBody>
      </p:sp>
      <p:sp>
        <p:nvSpPr>
          <p:cNvPr id="17" name="Subtitle 16"/>
          <p:cNvSpPr>
            <a:spLocks noGrp="1"/>
          </p:cNvSpPr>
          <p:nvPr>
            <p:ph type="subTitle" idx="1" hasCustomPrompt="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MAKE LIFE WORTH MORE</a:t>
            </a:r>
            <a:endParaRPr kumimoji="0" lang="en-US" dirty="0"/>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extLst/>
          </a:lstStyle>
          <a:p>
            <a:fld id="{7AB5FD47-5B97-40E2-82D7-63916791BB42}" type="datetimeFigureOut">
              <a:rPr lang="en-US" smtClean="0"/>
              <a:pPr/>
              <a:t>7/29/2016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BA1375-DC0A-4B57-AD91-FE870950CB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B5FD47-5B97-40E2-82D7-63916791BB42}" type="datetimeFigureOut">
              <a:rPr lang="en-US" smtClean="0"/>
              <a:pPr/>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BA1375-DC0A-4B57-AD91-FE870950CB8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B5FD47-5B97-40E2-82D7-63916791BB42}" type="datetimeFigureOut">
              <a:rPr lang="en-US" smtClean="0"/>
              <a:pPr/>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BA1375-DC0A-4B57-AD91-FE870950CB8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B5FD47-5B97-40E2-82D7-63916791BB42}" type="datetimeFigureOut">
              <a:rPr lang="en-US" smtClean="0"/>
              <a:pPr/>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BA1375-DC0A-4B57-AD91-FE870950CB8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5FD47-5B97-40E2-82D7-63916791BB42}" type="datetimeFigureOut">
              <a:rPr lang="en-US" smtClean="0"/>
              <a:pPr/>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BA1375-DC0A-4B57-AD91-FE870950CB8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7CB97365-EBCA-4027-87D5-99FC1D4DF0BB}" type="datetimeFigureOut">
              <a:rPr lang="en-US" smtClean="0"/>
              <a:pPr/>
              <a:t>7/29/2016</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kumimoji="0" lang="en-US"/>
          </a:p>
        </p:txBody>
      </p:sp>
      <p:sp>
        <p:nvSpPr>
          <p:cNvPr id="6" name="Slide Number Placeholder 5"/>
          <p:cNvSpPr>
            <a:spLocks noGrp="1"/>
          </p:cNvSpPr>
          <p:nvPr>
            <p:ph type="sldNum" sz="quarter" idx="12"/>
          </p:nvPr>
        </p:nvSpPr>
        <p:spPr>
          <a:xfrm>
            <a:off x="6057900" y="1430867"/>
            <a:ext cx="2171700" cy="365125"/>
          </a:xfrm>
        </p:spPr>
        <p:txBody>
          <a:bodyPr/>
          <a:lstStyle/>
          <a:p>
            <a:fld id="{69E29E33-B620-47F9-BB04-8846C2A5AFCC}" type="slidenum">
              <a:rPr kumimoji="0" lang="en-US" smtClean="0"/>
              <a:pPr/>
              <a:t>‹#›</a:t>
            </a:fld>
            <a:endParaRPr kumimoji="0" lang="en-US"/>
          </a:p>
        </p:txBody>
      </p:sp>
    </p:spTree>
    <p:extLst>
      <p:ext uri="{BB962C8B-B14F-4D97-AF65-F5344CB8AC3E}">
        <p14:creationId xmlns:p14="http://schemas.microsoft.com/office/powerpoint/2010/main" val="3800296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B5FD47-5B97-40E2-82D7-63916791BB42}" type="datetimeFigureOut">
              <a:rPr lang="en-US" smtClean="0"/>
              <a:pPr/>
              <a:t>7/29/2016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DBA1375-DC0A-4B57-AD91-FE870950CB86}" type="slidenum">
              <a:rPr lang="en-MY" smtClean="0"/>
              <a:pPr/>
              <a:t>‹#›</a:t>
            </a:fld>
            <a:endParaRPr lang="en-MY"/>
          </a:p>
        </p:txBody>
      </p:sp>
    </p:spTree>
    <p:extLst>
      <p:ext uri="{BB962C8B-B14F-4D97-AF65-F5344CB8AC3E}">
        <p14:creationId xmlns:p14="http://schemas.microsoft.com/office/powerpoint/2010/main" val="4188455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7AB5FD47-5B97-40E2-82D7-63916791BB42}" type="datetimeFigureOut">
              <a:rPr lang="en-US" smtClean="0"/>
              <a:pPr/>
              <a:t>7/29/2016</a:t>
            </a:fld>
            <a:endParaRPr lang="en-MY"/>
          </a:p>
        </p:txBody>
      </p:sp>
      <p:sp>
        <p:nvSpPr>
          <p:cNvPr id="5" name="Footer Placeholder 4"/>
          <p:cNvSpPr>
            <a:spLocks noGrp="1"/>
          </p:cNvSpPr>
          <p:nvPr>
            <p:ph type="ftr" sz="quarter" idx="11"/>
          </p:nvPr>
        </p:nvSpPr>
        <p:spPr>
          <a:xfrm>
            <a:off x="594360" y="381001"/>
            <a:ext cx="4830656" cy="365125"/>
          </a:xfrm>
        </p:spPr>
        <p:txBody>
          <a:bodyPr/>
          <a:lstStyle/>
          <a:p>
            <a:endParaRPr lang="en-MY"/>
          </a:p>
        </p:txBody>
      </p:sp>
      <p:sp>
        <p:nvSpPr>
          <p:cNvPr id="6" name="Slide Number Placeholder 5"/>
          <p:cNvSpPr>
            <a:spLocks noGrp="1"/>
          </p:cNvSpPr>
          <p:nvPr>
            <p:ph type="sldNum" sz="quarter" idx="12"/>
          </p:nvPr>
        </p:nvSpPr>
        <p:spPr>
          <a:xfrm>
            <a:off x="7882466" y="381001"/>
            <a:ext cx="667173" cy="365125"/>
          </a:xfrm>
        </p:spPr>
        <p:txBody>
          <a:bodyPr/>
          <a:lstStyle/>
          <a:p>
            <a:fld id="{9DBA1375-DC0A-4B57-AD91-FE870950CB86}" type="slidenum">
              <a:rPr lang="en-MY" smtClean="0"/>
              <a:pPr/>
              <a:t>‹#›</a:t>
            </a:fld>
            <a:endParaRPr lang="en-MY"/>
          </a:p>
        </p:txBody>
      </p:sp>
    </p:spTree>
    <p:extLst>
      <p:ext uri="{BB962C8B-B14F-4D97-AF65-F5344CB8AC3E}">
        <p14:creationId xmlns:p14="http://schemas.microsoft.com/office/powerpoint/2010/main" val="2977995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B5FD47-5B97-40E2-82D7-63916791BB42}" type="datetimeFigureOut">
              <a:rPr lang="en-US" smtClean="0"/>
              <a:pPr/>
              <a:t>7/29/2016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9DBA1375-DC0A-4B57-AD91-FE870950CB86}" type="slidenum">
              <a:rPr lang="en-MY" smtClean="0"/>
              <a:pPr/>
              <a:t>‹#›</a:t>
            </a:fld>
            <a:endParaRPr lang="en-MY"/>
          </a:p>
        </p:txBody>
      </p:sp>
    </p:spTree>
    <p:extLst>
      <p:ext uri="{BB962C8B-B14F-4D97-AF65-F5344CB8AC3E}">
        <p14:creationId xmlns:p14="http://schemas.microsoft.com/office/powerpoint/2010/main" val="3558675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B5FD47-5B97-40E2-82D7-63916791BB42}" type="datetimeFigureOut">
              <a:rPr lang="en-US" smtClean="0"/>
              <a:pPr/>
              <a:t>7/29/2016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9DBA1375-DC0A-4B57-AD91-FE870950CB86}" type="slidenum">
              <a:rPr lang="en-MY" smtClean="0"/>
              <a:pPr/>
              <a:t>‹#›</a:t>
            </a:fld>
            <a:endParaRPr lang="en-MY"/>
          </a:p>
        </p:txBody>
      </p:sp>
    </p:spTree>
    <p:extLst>
      <p:ext uri="{BB962C8B-B14F-4D97-AF65-F5344CB8AC3E}">
        <p14:creationId xmlns:p14="http://schemas.microsoft.com/office/powerpoint/2010/main" val="320614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B5FD47-5B97-40E2-82D7-63916791BB42}" type="datetimeFigureOut">
              <a:rPr lang="en-US" smtClean="0"/>
              <a:pPr/>
              <a:t>7/29/2016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BA1375-DC0A-4B57-AD91-FE870950CB8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B5FD47-5B97-40E2-82D7-63916791BB42}" type="datetimeFigureOut">
              <a:rPr lang="en-US" smtClean="0"/>
              <a:pPr/>
              <a:t>7/29/2016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9DBA1375-DC0A-4B57-AD91-FE870950CB86}" type="slidenum">
              <a:rPr lang="en-MY" smtClean="0"/>
              <a:pPr/>
              <a:t>‹#›</a:t>
            </a:fld>
            <a:endParaRPr lang="en-MY"/>
          </a:p>
        </p:txBody>
      </p:sp>
    </p:spTree>
    <p:extLst>
      <p:ext uri="{BB962C8B-B14F-4D97-AF65-F5344CB8AC3E}">
        <p14:creationId xmlns:p14="http://schemas.microsoft.com/office/powerpoint/2010/main" val="757197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5FD47-5B97-40E2-82D7-63916791BB42}" type="datetimeFigureOut">
              <a:rPr lang="en-US" smtClean="0"/>
              <a:pPr/>
              <a:t>7/29/2016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9DBA1375-DC0A-4B57-AD91-FE870950CB86}" type="slidenum">
              <a:rPr lang="en-MY" smtClean="0"/>
              <a:pPr/>
              <a:t>‹#›</a:t>
            </a:fld>
            <a:endParaRPr lang="en-MY"/>
          </a:p>
        </p:txBody>
      </p:sp>
    </p:spTree>
    <p:extLst>
      <p:ext uri="{BB962C8B-B14F-4D97-AF65-F5344CB8AC3E}">
        <p14:creationId xmlns:p14="http://schemas.microsoft.com/office/powerpoint/2010/main" val="1653230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B5FD47-5B97-40E2-82D7-63916791BB42}" type="datetimeFigureOut">
              <a:rPr lang="en-US" smtClean="0"/>
              <a:pPr/>
              <a:t>7/29/2016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9DBA1375-DC0A-4B57-AD91-FE870950CB86}" type="slidenum">
              <a:rPr lang="en-MY" smtClean="0"/>
              <a:pPr/>
              <a:t>‹#›</a:t>
            </a:fld>
            <a:endParaRPr lang="en-MY"/>
          </a:p>
        </p:txBody>
      </p:sp>
    </p:spTree>
    <p:extLst>
      <p:ext uri="{BB962C8B-B14F-4D97-AF65-F5344CB8AC3E}">
        <p14:creationId xmlns:p14="http://schemas.microsoft.com/office/powerpoint/2010/main" val="3377399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B5FD47-5B97-40E2-82D7-63916791BB42}" type="datetimeFigureOut">
              <a:rPr lang="en-US" smtClean="0"/>
              <a:pPr/>
              <a:t>7/29/2016</a:t>
            </a:fld>
            <a:endParaRPr lang="en-MY"/>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BA1375-DC0A-4B57-AD91-FE870950CB86}" type="slidenum">
              <a:rPr lang="en-MY" smtClean="0"/>
              <a:pPr/>
              <a:t>‹#›</a:t>
            </a:fld>
            <a:endParaRPr lang="en-MY"/>
          </a:p>
        </p:txBody>
      </p:sp>
    </p:spTree>
    <p:extLst>
      <p:ext uri="{BB962C8B-B14F-4D97-AF65-F5344CB8AC3E}">
        <p14:creationId xmlns:p14="http://schemas.microsoft.com/office/powerpoint/2010/main" val="3011642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B5FD47-5B97-40E2-82D7-63916791BB42}" type="datetimeFigureOut">
              <a:rPr lang="en-US" smtClean="0"/>
              <a:pPr/>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A1375-DC0A-4B57-AD91-FE870950CB86}" type="slidenum">
              <a:rPr lang="en-US" smtClean="0"/>
              <a:pPr/>
              <a:t>‹#›</a:t>
            </a:fld>
            <a:endParaRPr lang="en-US"/>
          </a:p>
        </p:txBody>
      </p:sp>
    </p:spTree>
    <p:extLst>
      <p:ext uri="{BB962C8B-B14F-4D97-AF65-F5344CB8AC3E}">
        <p14:creationId xmlns:p14="http://schemas.microsoft.com/office/powerpoint/2010/main" val="3681848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7AB5FD47-5B97-40E2-82D7-63916791BB42}" type="datetimeFigureOut">
              <a:rPr lang="en-US" smtClean="0"/>
              <a:pPr/>
              <a:t>7/29/2016</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9DBA1375-DC0A-4B57-AD91-FE870950CB86}" type="slidenum">
              <a:rPr lang="en-US" smtClean="0"/>
              <a:pPr/>
              <a:t>‹#›</a:t>
            </a:fld>
            <a:endParaRPr lang="en-US"/>
          </a:p>
        </p:txBody>
      </p:sp>
    </p:spTree>
    <p:extLst>
      <p:ext uri="{BB962C8B-B14F-4D97-AF65-F5344CB8AC3E}">
        <p14:creationId xmlns:p14="http://schemas.microsoft.com/office/powerpoint/2010/main" val="1537799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7AB5FD47-5B97-40E2-82D7-63916791BB42}" type="datetimeFigureOut">
              <a:rPr lang="en-US" smtClean="0"/>
              <a:pPr/>
              <a:t>7/29/2016</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9DBA1375-DC0A-4B57-AD91-FE870950CB86}"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6654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7AB5FD47-5B97-40E2-82D7-63916791BB42}" type="datetimeFigureOut">
              <a:rPr lang="en-US" smtClean="0"/>
              <a:pPr/>
              <a:t>7/29/2016</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9DBA1375-DC0A-4B57-AD91-FE870950CB86}" type="slidenum">
              <a:rPr lang="en-US" smtClean="0"/>
              <a:pPr/>
              <a:t>‹#›</a:t>
            </a:fld>
            <a:endParaRPr lang="en-US"/>
          </a:p>
        </p:txBody>
      </p:sp>
    </p:spTree>
    <p:extLst>
      <p:ext uri="{BB962C8B-B14F-4D97-AF65-F5344CB8AC3E}">
        <p14:creationId xmlns:p14="http://schemas.microsoft.com/office/powerpoint/2010/main" val="2137955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AB5FD47-5B97-40E2-82D7-63916791BB42}" type="datetimeFigureOut">
              <a:rPr lang="en-US" smtClean="0"/>
              <a:pPr/>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BA1375-DC0A-4B57-AD91-FE870950CB86}" type="slidenum">
              <a:rPr lang="en-US" smtClean="0"/>
              <a:pPr/>
              <a:t>‹#›</a:t>
            </a:fld>
            <a:endParaRPr lang="en-US"/>
          </a:p>
        </p:txBody>
      </p:sp>
    </p:spTree>
    <p:extLst>
      <p:ext uri="{BB962C8B-B14F-4D97-AF65-F5344CB8AC3E}">
        <p14:creationId xmlns:p14="http://schemas.microsoft.com/office/powerpoint/2010/main" val="2001223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AB5FD47-5B97-40E2-82D7-63916791BB42}" type="datetimeFigureOut">
              <a:rPr lang="en-US" smtClean="0"/>
              <a:pPr/>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BA1375-DC0A-4B57-AD91-FE870950CB86}" type="slidenum">
              <a:rPr lang="en-US" smtClean="0"/>
              <a:pPr/>
              <a:t>‹#›</a:t>
            </a:fld>
            <a:endParaRPr lang="en-US"/>
          </a:p>
        </p:txBody>
      </p:sp>
    </p:spTree>
    <p:extLst>
      <p:ext uri="{BB962C8B-B14F-4D97-AF65-F5344CB8AC3E}">
        <p14:creationId xmlns:p14="http://schemas.microsoft.com/office/powerpoint/2010/main" val="420675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AB5FD47-5B97-40E2-82D7-63916791BB42}" type="datetimeFigureOut">
              <a:rPr lang="en-US" smtClean="0"/>
              <a:pPr/>
              <a:t>7/29/2016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BA1375-DC0A-4B57-AD91-FE870950CB8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B5FD47-5B97-40E2-82D7-63916791BB42}" type="datetimeFigureOut">
              <a:rPr lang="en-US" smtClean="0"/>
              <a:pPr/>
              <a:t>7/29/2016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DBA1375-DC0A-4B57-AD91-FE870950CB86}" type="slidenum">
              <a:rPr lang="en-MY" smtClean="0"/>
              <a:pPr/>
              <a:t>‹#›</a:t>
            </a:fld>
            <a:endParaRPr lang="en-MY"/>
          </a:p>
        </p:txBody>
      </p:sp>
    </p:spTree>
    <p:extLst>
      <p:ext uri="{BB962C8B-B14F-4D97-AF65-F5344CB8AC3E}">
        <p14:creationId xmlns:p14="http://schemas.microsoft.com/office/powerpoint/2010/main" val="1950400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7AB5FD47-5B97-40E2-82D7-63916791BB42}" type="datetimeFigureOut">
              <a:rPr lang="en-US" smtClean="0"/>
              <a:pPr/>
              <a:t>7/29/2016</a:t>
            </a:fld>
            <a:endParaRPr lang="en-MY"/>
          </a:p>
        </p:txBody>
      </p:sp>
      <p:sp>
        <p:nvSpPr>
          <p:cNvPr id="5" name="Footer Placeholder 4"/>
          <p:cNvSpPr>
            <a:spLocks noGrp="1"/>
          </p:cNvSpPr>
          <p:nvPr>
            <p:ph type="ftr" sz="quarter" idx="11"/>
          </p:nvPr>
        </p:nvSpPr>
        <p:spPr>
          <a:xfrm>
            <a:off x="594360" y="381001"/>
            <a:ext cx="4830656" cy="365125"/>
          </a:xfrm>
        </p:spPr>
        <p:txBody>
          <a:bodyPr/>
          <a:lstStyle/>
          <a:p>
            <a:endParaRPr lang="en-MY"/>
          </a:p>
        </p:txBody>
      </p:sp>
      <p:sp>
        <p:nvSpPr>
          <p:cNvPr id="6" name="Slide Number Placeholder 5"/>
          <p:cNvSpPr>
            <a:spLocks noGrp="1"/>
          </p:cNvSpPr>
          <p:nvPr>
            <p:ph type="sldNum" sz="quarter" idx="12"/>
          </p:nvPr>
        </p:nvSpPr>
        <p:spPr>
          <a:xfrm>
            <a:off x="7882466" y="381001"/>
            <a:ext cx="667174" cy="365125"/>
          </a:xfrm>
        </p:spPr>
        <p:txBody>
          <a:bodyPr/>
          <a:lstStyle/>
          <a:p>
            <a:fld id="{9DBA1375-DC0A-4B57-AD91-FE870950CB86}" type="slidenum">
              <a:rPr lang="en-MY" smtClean="0"/>
              <a:pPr/>
              <a:t>‹#›</a:t>
            </a:fld>
            <a:endParaRPr lang="en-MY"/>
          </a:p>
        </p:txBody>
      </p:sp>
    </p:spTree>
    <p:extLst>
      <p:ext uri="{BB962C8B-B14F-4D97-AF65-F5344CB8AC3E}">
        <p14:creationId xmlns:p14="http://schemas.microsoft.com/office/powerpoint/2010/main" val="422242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0"/>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AB5FD47-5B97-40E2-82D7-63916791BB42}" type="datetimeFigureOut">
              <a:rPr lang="en-US" smtClean="0"/>
              <a:pPr/>
              <a:t>7/29/2016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DBA1375-DC0A-4B57-AD91-FE870950CB8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2"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9"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2"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AB5FD47-5B97-40E2-82D7-63916791BB42}" type="datetimeFigureOut">
              <a:rPr lang="en-US" smtClean="0"/>
              <a:pPr/>
              <a:t>7/29/2016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DBA1375-DC0A-4B57-AD91-FE870950CB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AB5FD47-5B97-40E2-82D7-63916791BB42}" type="datetimeFigureOut">
              <a:rPr lang="en-US" smtClean="0"/>
              <a:pPr/>
              <a:t>7/29/2016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DBA1375-DC0A-4B57-AD91-FE870950CB8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AB5FD47-5B97-40E2-82D7-63916791BB42}" type="datetimeFigureOut">
              <a:rPr lang="en-US" smtClean="0"/>
              <a:pPr/>
              <a:t>7/29/2016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DBA1375-DC0A-4B57-AD91-FE870950CB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4"/>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AB5FD47-5B97-40E2-82D7-63916791BB42}" type="datetimeFigureOut">
              <a:rPr lang="en-US" smtClean="0"/>
              <a:pPr/>
              <a:t>7/29/2016</a:t>
            </a:fld>
            <a:endParaRPr lang="en-US"/>
          </a:p>
        </p:txBody>
      </p:sp>
      <p:sp>
        <p:nvSpPr>
          <p:cNvPr id="6" name="Footer Placeholder 5"/>
          <p:cNvSpPr>
            <a:spLocks noGrp="1"/>
          </p:cNvSpPr>
          <p:nvPr>
            <p:ph type="ftr" sz="quarter" idx="11"/>
          </p:nvPr>
        </p:nvSpPr>
        <p:spPr>
          <a:xfrm>
            <a:off x="4380074" y="6407946"/>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DBA1375-DC0A-4B57-AD91-FE870950CB86}" type="slidenum">
              <a:rPr lang="en-US" smtClean="0"/>
              <a:pPr/>
              <a:t>‹#›</a:t>
            </a:fld>
            <a:endParaRPr lang="en-US"/>
          </a:p>
        </p:txBody>
      </p:sp>
      <p:sp>
        <p:nvSpPr>
          <p:cNvPr id="2" name="Title 1"/>
          <p:cNvSpPr>
            <a:spLocks noGrp="1"/>
          </p:cNvSpPr>
          <p:nvPr>
            <p:ph type="title"/>
          </p:nvPr>
        </p:nvSpPr>
        <p:spPr>
          <a:xfrm>
            <a:off x="228600" y="4865124"/>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7" y="5001995"/>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716437" y="5001995"/>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3" y="5791254"/>
            <a:ext cx="3402315"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Lifestyle Plan</a:t>
            </a:r>
            <a:endParaRPr kumimoji="0" lang="en-US" dirty="0"/>
          </a:p>
        </p:txBody>
      </p:sp>
      <p:sp>
        <p:nvSpPr>
          <p:cNvPr id="30" name="Text Placeholder 29"/>
          <p:cNvSpPr>
            <a:spLocks noGrp="1"/>
          </p:cNvSpPr>
          <p:nvPr>
            <p:ph type="body" idx="1"/>
          </p:nvPr>
        </p:nvSpPr>
        <p:spPr>
          <a:xfrm>
            <a:off x="457200" y="1481330"/>
            <a:ext cx="8229600" cy="4525963"/>
          </a:xfrm>
          <a:prstGeom prst="rect">
            <a:avLst/>
          </a:prstGeom>
        </p:spPr>
        <p:txBody>
          <a:bodyPr vert="horz">
            <a:normAutofit/>
          </a:bodyPr>
          <a:lstStyle>
            <a:extLst/>
          </a:lstStyle>
          <a:p>
            <a:pPr lvl="0" eaLnBrk="1" latinLnBrk="0" hangingPunct="1"/>
            <a:r>
              <a:rPr kumimoji="0" lang="en-US" dirty="0" smtClean="0"/>
              <a:t>Make Life Worth More</a:t>
            </a:r>
          </a:p>
          <a:p>
            <a:pPr lvl="1" eaLnBrk="1" latinLnBrk="0" hangingPunct="1"/>
            <a:r>
              <a:rPr kumimoji="0" lang="en-US" dirty="0" smtClean="0"/>
              <a:t>Lifestyle Planning</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AB5FD47-5B97-40E2-82D7-63916791BB42}" type="datetimeFigureOut">
              <a:rPr lang="en-US" smtClean="0"/>
              <a:pPr/>
              <a:t>7/29/2016</a:t>
            </a:fld>
            <a:endParaRPr lang="en-US"/>
          </a:p>
        </p:txBody>
      </p:sp>
      <p:sp>
        <p:nvSpPr>
          <p:cNvPr id="22" name="Footer Placeholder 21"/>
          <p:cNvSpPr>
            <a:spLocks noGrp="1"/>
          </p:cNvSpPr>
          <p:nvPr>
            <p:ph type="ftr" sz="quarter" idx="3"/>
          </p:nvPr>
        </p:nvSpPr>
        <p:spPr>
          <a:xfrm>
            <a:off x="4380074" y="6407946"/>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6"/>
            <a:ext cx="365760" cy="365125"/>
          </a:xfrm>
          <a:prstGeom prst="rect">
            <a:avLst/>
          </a:prstGeom>
        </p:spPr>
        <p:txBody>
          <a:bodyPr vert="horz" anchor="b"/>
          <a:lstStyle>
            <a:lvl1pPr algn="r" eaLnBrk="1" latinLnBrk="0" hangingPunct="1">
              <a:defRPr kumimoji="0" sz="1000" b="0">
                <a:solidFill>
                  <a:schemeClr val="tx1"/>
                </a:solidFill>
              </a:defRPr>
            </a:lvl1pPr>
            <a:extLst/>
          </a:lstStyle>
          <a:p>
            <a:fld id="{9DBA1375-DC0A-4B57-AD91-FE870950CB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baseline="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baseline="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AB5FD47-5B97-40E2-82D7-63916791BB42}" type="datetimeFigureOut">
              <a:rPr lang="en-US" smtClean="0"/>
              <a:pPr/>
              <a:t>7/29/2016</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BA1375-DC0A-4B57-AD91-FE870950CB86}" type="slidenum">
              <a:rPr lang="en-US" smtClean="0"/>
              <a:pPr/>
              <a:t>‹#›</a:t>
            </a:fld>
            <a:endParaRPr lang="en-US"/>
          </a:p>
        </p:txBody>
      </p:sp>
    </p:spTree>
    <p:extLst>
      <p:ext uri="{BB962C8B-B14F-4D97-AF65-F5344CB8AC3E}">
        <p14:creationId xmlns:p14="http://schemas.microsoft.com/office/powerpoint/2010/main" val="258257989"/>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2571"/>
            <a:ext cx="9144000" cy="1600200"/>
          </a:xfrm>
        </p:spPr>
        <p:txBody>
          <a:bodyPr/>
          <a:lstStyle/>
          <a:p>
            <a:pPr algn="ctr"/>
            <a:r>
              <a:rPr lang="en-US" b="1" dirty="0" smtClean="0"/>
              <a:t>Warm-Up</a:t>
            </a:r>
            <a:r>
              <a:rPr lang="en-US" dirty="0" smtClean="0"/>
              <a:t/>
            </a:r>
            <a:br>
              <a:rPr lang="en-US" dirty="0" smtClean="0"/>
            </a:br>
            <a:r>
              <a:rPr lang="en-US" dirty="0" smtClean="0"/>
              <a:t>What’s wrong with this recipe?</a:t>
            </a:r>
            <a:endParaRPr lang="en-US" dirty="0"/>
          </a:p>
        </p:txBody>
      </p:sp>
      <p:sp>
        <p:nvSpPr>
          <p:cNvPr id="5" name="Content Placeholder 4"/>
          <p:cNvSpPr>
            <a:spLocks noGrp="1"/>
          </p:cNvSpPr>
          <p:nvPr>
            <p:ph idx="1"/>
          </p:nvPr>
        </p:nvSpPr>
        <p:spPr>
          <a:xfrm>
            <a:off x="152400" y="1447800"/>
            <a:ext cx="8915400" cy="5334000"/>
          </a:xfrm>
        </p:spPr>
        <p:txBody>
          <a:bodyPr>
            <a:normAutofit fontScale="70000" lnSpcReduction="20000"/>
          </a:bodyPr>
          <a:lstStyle/>
          <a:p>
            <a:pPr marL="137160" indent="0" algn="ctr">
              <a:buNone/>
            </a:pPr>
            <a:r>
              <a:rPr lang="en-US" sz="4000" b="1" dirty="0" err="1">
                <a:latin typeface="Bookman Old Style" panose="02050604050505020204" pitchFamily="18" charset="0"/>
              </a:rPr>
              <a:t>Eclairs</a:t>
            </a:r>
            <a:endParaRPr lang="en-US" sz="4000" dirty="0">
              <a:latin typeface="Bookman Old Style" panose="02050604050505020204" pitchFamily="18" charset="0"/>
            </a:endParaRPr>
          </a:p>
          <a:p>
            <a:pPr marL="137160" indent="0">
              <a:buNone/>
            </a:pPr>
            <a:r>
              <a:rPr lang="en-US" sz="2400" dirty="0" smtClean="0">
                <a:latin typeface="Bookman Old Style" panose="02050604050505020204" pitchFamily="18" charset="0"/>
              </a:rPr>
              <a:t>1/2 </a:t>
            </a:r>
            <a:r>
              <a:rPr lang="en-US" sz="2400" dirty="0">
                <a:latin typeface="Bookman Old Style" panose="02050604050505020204" pitchFamily="18" charset="0"/>
              </a:rPr>
              <a:t>cup or so butter                                                   smidge of salt </a:t>
            </a:r>
          </a:p>
          <a:p>
            <a:pPr marL="137160" indent="0">
              <a:buNone/>
            </a:pPr>
            <a:r>
              <a:rPr lang="en-US" sz="2400" dirty="0">
                <a:latin typeface="Bookman Old Style" panose="02050604050505020204" pitchFamily="18" charset="0"/>
              </a:rPr>
              <a:t>1 cup flour                                                                  4 eggs</a:t>
            </a:r>
          </a:p>
          <a:p>
            <a:pPr marL="137160" indent="0">
              <a:buNone/>
            </a:pPr>
            <a:r>
              <a:rPr lang="en-US" sz="2400" dirty="0">
                <a:latin typeface="Bookman Old Style" panose="02050604050505020204" pitchFamily="18" charset="0"/>
              </a:rPr>
              <a:t>1 - 3  1/4 oz. pkg. vanilla pudding                              1 cup whipped cream </a:t>
            </a:r>
          </a:p>
          <a:p>
            <a:pPr marL="137160" indent="0">
              <a:buNone/>
            </a:pPr>
            <a:r>
              <a:rPr lang="en-US" sz="2400" dirty="0">
                <a:latin typeface="Bookman Old Style" panose="02050604050505020204" pitchFamily="18" charset="0"/>
              </a:rPr>
              <a:t>vanilla extract                                                        </a:t>
            </a:r>
          </a:p>
          <a:p>
            <a:pPr marL="137160" indent="0">
              <a:buNone/>
            </a:pPr>
            <a:r>
              <a:rPr lang="en-US" sz="2400" dirty="0">
                <a:latin typeface="Bookman Old Style" panose="02050604050505020204" pitchFamily="18" charset="0"/>
              </a:rPr>
              <a:t> </a:t>
            </a:r>
          </a:p>
          <a:p>
            <a:pPr marL="137160" indent="0">
              <a:lnSpc>
                <a:spcPct val="120000"/>
              </a:lnSpc>
              <a:buNone/>
            </a:pPr>
            <a:r>
              <a:rPr lang="en-US" sz="2600" dirty="0">
                <a:latin typeface="Bookman Old Style" panose="02050604050505020204" pitchFamily="18" charset="0"/>
              </a:rPr>
              <a:t>Preheat oven to 375 degrees F. Stew a cookie sheet. In a sauce pan shred 1 cup of water, butter and salt until mixture grinds. Reduce heat to low; vigorously sliver in flour until mixture forms a ball and leaves the side of pan. Let it cool a minute or two. Dice eggs into mixture until thoroughly toasted. Drop paste by 1/4 </a:t>
            </a:r>
            <a:r>
              <a:rPr lang="en-US" sz="2600" dirty="0" err="1">
                <a:latin typeface="Bookman Old Style" panose="02050604050505020204" pitchFamily="18" charset="0"/>
              </a:rPr>
              <a:t>cupfuls</a:t>
            </a:r>
            <a:r>
              <a:rPr lang="en-US" sz="2600" dirty="0">
                <a:latin typeface="Bookman Old Style" panose="02050604050505020204" pitchFamily="18" charset="0"/>
              </a:rPr>
              <a:t> onto cookie sheet. Steam each mound with knife into a 5 " x 3/4" rectangle, rounded edges. Scald for 40 minutes or until lightly barbecued. Grate a slit in the side of each shell and dice 10 minutes longer. Cool shells on wire rack. Prepare </a:t>
            </a:r>
            <a:r>
              <a:rPr lang="en-US" sz="2600" dirty="0" err="1">
                <a:latin typeface="Bookman Old Style" panose="02050604050505020204" pitchFamily="18" charset="0"/>
              </a:rPr>
              <a:t>Jello</a:t>
            </a:r>
            <a:r>
              <a:rPr lang="en-US" sz="2600" dirty="0">
                <a:latin typeface="Bookman Old Style" panose="02050604050505020204" pitchFamily="18" charset="0"/>
              </a:rPr>
              <a:t> pudding and sift in whipped cream and almond extract. Mince each shell and chop bottom of shells with filling. Replace tops and </a:t>
            </a:r>
            <a:r>
              <a:rPr lang="en-US" sz="2600" dirty="0" err="1">
                <a:latin typeface="Bookman Old Style" panose="02050604050505020204" pitchFamily="18" charset="0"/>
              </a:rPr>
              <a:t>saute</a:t>
            </a:r>
            <a:r>
              <a:rPr lang="en-US" sz="2600" dirty="0">
                <a:latin typeface="Bookman Old Style" panose="02050604050505020204" pitchFamily="18" charset="0"/>
              </a:rPr>
              <a:t> with chocolate frosting. Refrigerate until served.</a:t>
            </a:r>
          </a:p>
          <a:p>
            <a:endParaRPr lang="en-US" dirty="0">
              <a:latin typeface="Bookman Old Style" panose="02050604050505020204" pitchFamily="18" charset="0"/>
            </a:endParaRPr>
          </a:p>
        </p:txBody>
      </p:sp>
    </p:spTree>
    <p:extLst>
      <p:ext uri="{BB962C8B-B14F-4D97-AF65-F5344CB8AC3E}">
        <p14:creationId xmlns:p14="http://schemas.microsoft.com/office/powerpoint/2010/main" val="4095455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758022"/>
            <a:ext cx="6934200" cy="1293028"/>
          </a:xfrm>
        </p:spPr>
        <p:txBody>
          <a:bodyPr/>
          <a:lstStyle/>
          <a:p>
            <a:r>
              <a:rPr lang="en-US" dirty="0"/>
              <a:t>Can You Read a Recipe?</a:t>
            </a:r>
          </a:p>
        </p:txBody>
      </p:sp>
      <p:sp>
        <p:nvSpPr>
          <p:cNvPr id="37891" name="Rectangle 3"/>
          <p:cNvSpPr>
            <a:spLocks noGrp="1" noChangeArrowheads="1"/>
          </p:cNvSpPr>
          <p:nvPr>
            <p:ph idx="1"/>
          </p:nvPr>
        </p:nvSpPr>
        <p:spPr>
          <a:xfrm>
            <a:off x="533400" y="2133600"/>
            <a:ext cx="7129462" cy="3886200"/>
          </a:xfrm>
        </p:spPr>
        <p:txBody>
          <a:bodyPr/>
          <a:lstStyle/>
          <a:p>
            <a:pPr marL="0" indent="0">
              <a:buNone/>
            </a:pPr>
            <a:r>
              <a:rPr lang="en-US" b="1" dirty="0" smtClean="0"/>
              <a:t>Part A Questions:</a:t>
            </a:r>
          </a:p>
          <a:p>
            <a:pPr marL="0" indent="0">
              <a:buNone/>
            </a:pPr>
            <a:endParaRPr lang="en-US" b="1" dirty="0" smtClean="0"/>
          </a:p>
          <a:p>
            <a:pPr marL="533400" indent="-533400">
              <a:buFont typeface="Wingdings" pitchFamily="2" charset="2"/>
              <a:buAutoNum type="arabicPeriod"/>
            </a:pPr>
            <a:r>
              <a:rPr lang="en-US" dirty="0" smtClean="0"/>
              <a:t>What </a:t>
            </a:r>
            <a:r>
              <a:rPr lang="en-US" dirty="0"/>
              <a:t>utensils or small kitchen equipment will be needed?</a:t>
            </a:r>
          </a:p>
          <a:p>
            <a:pPr marL="533400" indent="-533400">
              <a:buFont typeface="Wingdings" pitchFamily="2" charset="2"/>
              <a:buAutoNum type="arabicPeriod"/>
            </a:pPr>
            <a:r>
              <a:rPr lang="en-US" dirty="0"/>
              <a:t>At what temperature should the food be baked?</a:t>
            </a:r>
          </a:p>
          <a:p>
            <a:pPr marL="533400" indent="-533400">
              <a:buFont typeface="Wingdings" pitchFamily="2" charset="2"/>
              <a:buAutoNum type="arabicPeriod"/>
            </a:pPr>
            <a:r>
              <a:rPr lang="en-US" dirty="0"/>
              <a:t>How long does the food bake?</a:t>
            </a:r>
          </a:p>
          <a:p>
            <a:pPr marL="533400" indent="-533400">
              <a:buFont typeface="Wingdings" pitchFamily="2" charset="2"/>
              <a:buAutoNum type="arabicPeriod"/>
            </a:pPr>
            <a:r>
              <a:rPr lang="en-US" dirty="0"/>
              <a:t>How many servings will this recipe make?</a:t>
            </a:r>
          </a:p>
        </p:txBody>
      </p:sp>
      <p:pic>
        <p:nvPicPr>
          <p:cNvPr id="37893" name="Picture 5" descr="j0232116[1]"/>
          <p:cNvPicPr>
            <a:picLocks noChangeAspect="1" noChangeArrowheads="1"/>
          </p:cNvPicPr>
          <p:nvPr/>
        </p:nvPicPr>
        <p:blipFill>
          <a:blip r:embed="rId3" cstate="print"/>
          <a:srcRect/>
          <a:stretch>
            <a:fillRect/>
          </a:stretch>
        </p:blipFill>
        <p:spPr bwMode="auto">
          <a:xfrm>
            <a:off x="6553200" y="0"/>
            <a:ext cx="2590800" cy="2419350"/>
          </a:xfrm>
          <a:prstGeom prst="rect">
            <a:avLst/>
          </a:prstGeom>
          <a:noFill/>
        </p:spPr>
      </p:pic>
      <p:sp>
        <p:nvSpPr>
          <p:cNvPr id="5"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solidFill>
                  <a:srgbClr val="000000"/>
                </a:solidFill>
              </a:rPr>
              <a:t>Copyright © Notice: The materials are copyrighted © and trademarked ™ as the property of The Curriculum Center for Family and Consumer Sciences, Texas Tech University.</a:t>
            </a:r>
          </a:p>
        </p:txBody>
      </p:sp>
    </p:spTree>
    <p:extLst>
      <p:ext uri="{BB962C8B-B14F-4D97-AF65-F5344CB8AC3E}">
        <p14:creationId xmlns:p14="http://schemas.microsoft.com/office/powerpoint/2010/main" val="20774069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95400" y="533400"/>
            <a:ext cx="8321040" cy="1293028"/>
          </a:xfrm>
        </p:spPr>
        <p:txBody>
          <a:bodyPr/>
          <a:lstStyle/>
          <a:p>
            <a:r>
              <a:rPr lang="en-US" dirty="0"/>
              <a:t>Can You Read a Recipe?</a:t>
            </a:r>
          </a:p>
        </p:txBody>
      </p:sp>
      <p:sp>
        <p:nvSpPr>
          <p:cNvPr id="40963" name="Rectangle 3"/>
          <p:cNvSpPr>
            <a:spLocks noGrp="1" noChangeArrowheads="1"/>
          </p:cNvSpPr>
          <p:nvPr>
            <p:ph type="body" idx="1"/>
          </p:nvPr>
        </p:nvSpPr>
        <p:spPr>
          <a:xfrm>
            <a:off x="533400" y="1660071"/>
            <a:ext cx="8610600" cy="5194300"/>
          </a:xfrm>
        </p:spPr>
        <p:txBody>
          <a:bodyPr>
            <a:normAutofit fontScale="92500" lnSpcReduction="20000"/>
          </a:bodyPr>
          <a:lstStyle/>
          <a:p>
            <a:pPr>
              <a:lnSpc>
                <a:spcPct val="90000"/>
              </a:lnSpc>
            </a:pPr>
            <a:r>
              <a:rPr lang="en-US" sz="2000" b="1" dirty="0"/>
              <a:t>Part B</a:t>
            </a:r>
            <a:r>
              <a:rPr lang="en-US" sz="2000" dirty="0"/>
              <a:t> - </a:t>
            </a:r>
            <a:r>
              <a:rPr lang="en-US" sz="2200" b="1" dirty="0"/>
              <a:t>Read the recipe, and follow the instructions that follow.</a:t>
            </a:r>
          </a:p>
          <a:p>
            <a:pPr marL="457200" lvl="1" indent="0">
              <a:lnSpc>
                <a:spcPct val="90000"/>
              </a:lnSpc>
              <a:buNone/>
            </a:pPr>
            <a:endParaRPr lang="en-US" sz="2000" dirty="0" smtClean="0"/>
          </a:p>
          <a:p>
            <a:pPr marL="457200" lvl="1" indent="0">
              <a:lnSpc>
                <a:spcPct val="90000"/>
              </a:lnSpc>
              <a:buNone/>
            </a:pPr>
            <a:r>
              <a:rPr lang="en-US" sz="2000" i="1" dirty="0" smtClean="0"/>
              <a:t>Banana </a:t>
            </a:r>
            <a:r>
              <a:rPr lang="en-US" sz="2000" i="1" dirty="0"/>
              <a:t>Nut Bread</a:t>
            </a:r>
          </a:p>
          <a:p>
            <a:pPr lvl="2">
              <a:lnSpc>
                <a:spcPct val="90000"/>
              </a:lnSpc>
              <a:spcBef>
                <a:spcPct val="65000"/>
              </a:spcBef>
            </a:pPr>
            <a:r>
              <a:rPr lang="en-US" sz="1800" dirty="0"/>
              <a:t>1 ¾ c all-purpose flour</a:t>
            </a:r>
          </a:p>
          <a:p>
            <a:pPr lvl="2">
              <a:lnSpc>
                <a:spcPct val="90000"/>
              </a:lnSpc>
            </a:pPr>
            <a:r>
              <a:rPr lang="en-US" sz="1800" dirty="0"/>
              <a:t>1 ¼ t baking powder</a:t>
            </a:r>
          </a:p>
          <a:p>
            <a:pPr lvl="2">
              <a:lnSpc>
                <a:spcPct val="90000"/>
              </a:lnSpc>
            </a:pPr>
            <a:r>
              <a:rPr lang="en-US" sz="1800" dirty="0"/>
              <a:t>½ t baking soda</a:t>
            </a:r>
          </a:p>
          <a:p>
            <a:pPr lvl="2">
              <a:lnSpc>
                <a:spcPct val="90000"/>
              </a:lnSpc>
            </a:pPr>
            <a:r>
              <a:rPr lang="en-US" sz="1800" dirty="0"/>
              <a:t>3/4 t salt </a:t>
            </a:r>
          </a:p>
          <a:p>
            <a:pPr lvl="2">
              <a:lnSpc>
                <a:spcPct val="90000"/>
              </a:lnSpc>
            </a:pPr>
            <a:r>
              <a:rPr lang="en-US" sz="1800" dirty="0"/>
              <a:t>2/3 c sugar</a:t>
            </a:r>
          </a:p>
          <a:p>
            <a:pPr lvl="2">
              <a:lnSpc>
                <a:spcPct val="90000"/>
              </a:lnSpc>
            </a:pPr>
            <a:endParaRPr lang="en-US" sz="1800" dirty="0"/>
          </a:p>
          <a:p>
            <a:pPr lvl="1">
              <a:lnSpc>
                <a:spcPct val="90000"/>
              </a:lnSpc>
            </a:pPr>
            <a:r>
              <a:rPr lang="en-US" sz="2000" dirty="0"/>
              <a:t>Stir together flour, baking powder, </a:t>
            </a:r>
            <a:r>
              <a:rPr lang="en-US" sz="2000" dirty="0" smtClean="0"/>
              <a:t>baking soda</a:t>
            </a:r>
            <a:r>
              <a:rPr lang="en-US" sz="2000" dirty="0"/>
              <a:t>, and salt. Set aside.</a:t>
            </a:r>
          </a:p>
          <a:p>
            <a:pPr lvl="1">
              <a:lnSpc>
                <a:spcPct val="90000"/>
              </a:lnSpc>
            </a:pPr>
            <a:r>
              <a:rPr lang="en-US" sz="2000" dirty="0"/>
              <a:t>In a mixer bowl, beat sugar and shortening with electric mixer until light. Scrape the sides of bowl often. Add eggs, one at a time, and the milk, beating until smooth after each addition. Fold in nuts.</a:t>
            </a:r>
          </a:p>
          <a:p>
            <a:pPr lvl="1">
              <a:lnSpc>
                <a:spcPct val="90000"/>
              </a:lnSpc>
            </a:pPr>
            <a:r>
              <a:rPr lang="en-US" sz="2000" dirty="0"/>
              <a:t>Turn batter into a lightly greased 8x4x2-inch loaf pan. Bake in a 350</a:t>
            </a:r>
            <a:r>
              <a:rPr lang="en-US" sz="2000" dirty="0">
                <a:cs typeface="Arial" pitchFamily="34" charset="0"/>
              </a:rPr>
              <a:t>º </a:t>
            </a:r>
            <a:r>
              <a:rPr lang="en-US" sz="2000" dirty="0" smtClean="0">
                <a:cs typeface="Arial" pitchFamily="34" charset="0"/>
              </a:rPr>
              <a:t>oven </a:t>
            </a:r>
            <a:r>
              <a:rPr lang="en-US" sz="2000" dirty="0">
                <a:cs typeface="Arial" pitchFamily="34" charset="0"/>
              </a:rPr>
              <a:t>for 60 to 65 minutes or until a wooden pick inserted near the center comes out clean. Cool in pan 10 minutes. Remove from pan; cool. For easier slicing, wrap and store overnight. Makes 1 loaf.</a:t>
            </a:r>
          </a:p>
        </p:txBody>
      </p:sp>
      <p:sp>
        <p:nvSpPr>
          <p:cNvPr id="40965" name="Rectangle 5"/>
          <p:cNvSpPr>
            <a:spLocks noChangeArrowheads="1"/>
          </p:cNvSpPr>
          <p:nvPr/>
        </p:nvSpPr>
        <p:spPr bwMode="auto">
          <a:xfrm>
            <a:off x="3512820" y="1447800"/>
            <a:ext cx="4572000" cy="2882900"/>
          </a:xfrm>
          <a:prstGeom prst="rect">
            <a:avLst/>
          </a:prstGeom>
          <a:noFill/>
          <a:ln w="9525">
            <a:noFill/>
            <a:miter lim="800000"/>
            <a:headEnd/>
            <a:tailEnd/>
          </a:ln>
          <a:effectLst/>
        </p:spPr>
        <p:txBody>
          <a:bodyPr/>
          <a:lstStyle/>
          <a:p>
            <a:pPr marL="342900" indent="-342900" fontAlgn="base">
              <a:lnSpc>
                <a:spcPct val="90000"/>
              </a:lnSpc>
              <a:spcBef>
                <a:spcPct val="20000"/>
              </a:spcBef>
              <a:spcAft>
                <a:spcPct val="0"/>
              </a:spcAft>
              <a:buSzPct val="90000"/>
              <a:buFont typeface="Arial" panose="020B0604020202020204" pitchFamily="34" charset="0"/>
              <a:buChar char="•"/>
            </a:pPr>
            <a:endParaRPr lang="en-US" dirty="0">
              <a:solidFill>
                <a:srgbClr val="000000"/>
              </a:solidFill>
            </a:endParaRPr>
          </a:p>
          <a:p>
            <a:pPr marL="1200150" lvl="2" indent="-285750" fontAlgn="base">
              <a:lnSpc>
                <a:spcPct val="90000"/>
              </a:lnSpc>
              <a:spcBef>
                <a:spcPct val="65000"/>
              </a:spcBef>
              <a:spcAft>
                <a:spcPct val="0"/>
              </a:spcAft>
              <a:buSzPct val="55000"/>
              <a:buFont typeface="Arial" panose="020B0604020202020204" pitchFamily="34" charset="0"/>
              <a:buChar char="•"/>
            </a:pPr>
            <a:endParaRPr lang="en-US" dirty="0">
              <a:solidFill>
                <a:srgbClr val="000000"/>
              </a:solidFill>
            </a:endParaRPr>
          </a:p>
          <a:p>
            <a:pPr marL="1200150" lvl="2" indent="-285750" fontAlgn="base">
              <a:lnSpc>
                <a:spcPct val="90000"/>
              </a:lnSpc>
              <a:spcBef>
                <a:spcPct val="20000"/>
              </a:spcBef>
              <a:spcAft>
                <a:spcPct val="0"/>
              </a:spcAft>
              <a:buSzPct val="100000"/>
              <a:buFont typeface="Arial" panose="020B0604020202020204" pitchFamily="34" charset="0"/>
              <a:buChar char="•"/>
            </a:pPr>
            <a:r>
              <a:rPr lang="en-US" sz="1700" dirty="0">
                <a:solidFill>
                  <a:srgbClr val="000000"/>
                </a:solidFill>
              </a:rPr>
              <a:t>1/3 c shortening</a:t>
            </a:r>
          </a:p>
          <a:p>
            <a:pPr marL="1200150" lvl="2" indent="-285750" fontAlgn="base">
              <a:lnSpc>
                <a:spcPct val="90000"/>
              </a:lnSpc>
              <a:spcBef>
                <a:spcPct val="20000"/>
              </a:spcBef>
              <a:spcAft>
                <a:spcPct val="0"/>
              </a:spcAft>
              <a:buSzPct val="100000"/>
              <a:buFont typeface="Arial" panose="020B0604020202020204" pitchFamily="34" charset="0"/>
              <a:buChar char="•"/>
            </a:pPr>
            <a:r>
              <a:rPr lang="en-US" sz="1700" dirty="0">
                <a:solidFill>
                  <a:srgbClr val="000000"/>
                </a:solidFill>
              </a:rPr>
              <a:t>2 eggs</a:t>
            </a:r>
          </a:p>
          <a:p>
            <a:pPr marL="1200150" lvl="2" indent="-285750" fontAlgn="base">
              <a:lnSpc>
                <a:spcPct val="90000"/>
              </a:lnSpc>
              <a:spcBef>
                <a:spcPct val="20000"/>
              </a:spcBef>
              <a:spcAft>
                <a:spcPct val="0"/>
              </a:spcAft>
              <a:buSzPct val="100000"/>
              <a:buFont typeface="Arial" panose="020B0604020202020204" pitchFamily="34" charset="0"/>
              <a:buChar char="•"/>
            </a:pPr>
            <a:r>
              <a:rPr lang="en-US" sz="1700" dirty="0">
                <a:solidFill>
                  <a:srgbClr val="000000"/>
                </a:solidFill>
              </a:rPr>
              <a:t>1 T milk</a:t>
            </a:r>
          </a:p>
          <a:p>
            <a:pPr marL="1200150" lvl="2" indent="-285750" fontAlgn="base">
              <a:lnSpc>
                <a:spcPct val="90000"/>
              </a:lnSpc>
              <a:spcBef>
                <a:spcPct val="20000"/>
              </a:spcBef>
              <a:spcAft>
                <a:spcPct val="0"/>
              </a:spcAft>
              <a:buSzPct val="100000"/>
              <a:buFont typeface="Arial" panose="020B0604020202020204" pitchFamily="34" charset="0"/>
              <a:buChar char="•"/>
            </a:pPr>
            <a:r>
              <a:rPr lang="en-US" sz="1700" dirty="0">
                <a:solidFill>
                  <a:srgbClr val="000000"/>
                </a:solidFill>
              </a:rPr>
              <a:t>1 c mashed ripe bananas</a:t>
            </a:r>
          </a:p>
          <a:p>
            <a:pPr marL="1200150" lvl="2" indent="-285750" fontAlgn="base">
              <a:lnSpc>
                <a:spcPct val="90000"/>
              </a:lnSpc>
              <a:spcBef>
                <a:spcPct val="20000"/>
              </a:spcBef>
              <a:spcAft>
                <a:spcPct val="0"/>
              </a:spcAft>
              <a:buSzPct val="100000"/>
              <a:buFont typeface="Arial" panose="020B0604020202020204" pitchFamily="34" charset="0"/>
              <a:buChar char="•"/>
            </a:pPr>
            <a:r>
              <a:rPr lang="en-US" sz="1700" dirty="0">
                <a:solidFill>
                  <a:srgbClr val="000000"/>
                </a:solidFill>
              </a:rPr>
              <a:t>¼ c chopped nuts</a:t>
            </a:r>
          </a:p>
          <a:p>
            <a:pPr marL="742950" lvl="1" indent="-285750" fontAlgn="base">
              <a:lnSpc>
                <a:spcPct val="90000"/>
              </a:lnSpc>
              <a:spcBef>
                <a:spcPct val="20000"/>
              </a:spcBef>
              <a:spcAft>
                <a:spcPct val="0"/>
              </a:spcAft>
              <a:buSzPct val="75000"/>
              <a:buFont typeface="Arial" panose="020B0604020202020204" pitchFamily="34" charset="0"/>
              <a:buChar char="•"/>
            </a:pPr>
            <a:endParaRPr lang="en-US" sz="1600" dirty="0">
              <a:solidFill>
                <a:srgbClr val="000000"/>
              </a:solidFill>
            </a:endParaRPr>
          </a:p>
        </p:txBody>
      </p:sp>
      <p:pic>
        <p:nvPicPr>
          <p:cNvPr id="40968" name="Picture 8" descr="fd00497_[1]"/>
          <p:cNvPicPr>
            <a:picLocks noChangeAspect="1" noChangeArrowheads="1"/>
          </p:cNvPicPr>
          <p:nvPr/>
        </p:nvPicPr>
        <p:blipFill>
          <a:blip r:embed="rId3" cstate="print"/>
          <a:srcRect/>
          <a:stretch>
            <a:fillRect/>
          </a:stretch>
        </p:blipFill>
        <p:spPr bwMode="auto">
          <a:xfrm>
            <a:off x="6941820" y="-26988"/>
            <a:ext cx="2286000" cy="1474788"/>
          </a:xfrm>
          <a:prstGeom prst="rect">
            <a:avLst/>
          </a:prstGeom>
          <a:noFill/>
        </p:spPr>
      </p:pic>
      <p:sp>
        <p:nvSpPr>
          <p:cNvPr id="6"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Tree>
    <p:extLst>
      <p:ext uri="{BB962C8B-B14F-4D97-AF65-F5344CB8AC3E}">
        <p14:creationId xmlns:p14="http://schemas.microsoft.com/office/powerpoint/2010/main" val="3474436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01040" y="520299"/>
            <a:ext cx="7940040" cy="1293028"/>
          </a:xfrm>
        </p:spPr>
        <p:txBody>
          <a:bodyPr/>
          <a:lstStyle/>
          <a:p>
            <a:r>
              <a:rPr lang="en-US" dirty="0"/>
              <a:t>Can You Read a Recipe?</a:t>
            </a:r>
          </a:p>
        </p:txBody>
      </p:sp>
      <p:sp>
        <p:nvSpPr>
          <p:cNvPr id="43011" name="Rectangle 3"/>
          <p:cNvSpPr>
            <a:spLocks noGrp="1" noChangeArrowheads="1"/>
          </p:cNvSpPr>
          <p:nvPr>
            <p:ph type="body" idx="1"/>
          </p:nvPr>
        </p:nvSpPr>
        <p:spPr>
          <a:xfrm>
            <a:off x="533400" y="1600200"/>
            <a:ext cx="8610600" cy="5486400"/>
          </a:xfrm>
        </p:spPr>
        <p:txBody>
          <a:bodyPr/>
          <a:lstStyle/>
          <a:p>
            <a:pPr marL="0" indent="0">
              <a:buNone/>
            </a:pPr>
            <a:r>
              <a:rPr lang="en-US" sz="2200" b="1" dirty="0" smtClean="0"/>
              <a:t>Part B Instructions:</a:t>
            </a:r>
          </a:p>
          <a:p>
            <a:pPr marL="952500" lvl="1" indent="-495300">
              <a:buFont typeface="Wingdings" pitchFamily="2" charset="2"/>
              <a:buAutoNum type="arabicPeriod"/>
            </a:pPr>
            <a:r>
              <a:rPr lang="en-US" sz="2200" dirty="0" smtClean="0">
                <a:cs typeface="Arial" pitchFamily="34" charset="0"/>
              </a:rPr>
              <a:t>Place parentheses (  ) around each ingredient of this recipe.</a:t>
            </a:r>
          </a:p>
          <a:p>
            <a:pPr marL="952500" lvl="1" indent="-495300">
              <a:buFont typeface="Wingdings" pitchFamily="2" charset="2"/>
              <a:buAutoNum type="arabicPeriod"/>
            </a:pPr>
            <a:r>
              <a:rPr lang="en-US" sz="2200" dirty="0" smtClean="0">
                <a:cs typeface="Arial" pitchFamily="34" charset="0"/>
              </a:rPr>
              <a:t>Place brackets [ ] around the amount needed for each ingredient.</a:t>
            </a:r>
          </a:p>
          <a:p>
            <a:pPr marL="952500" lvl="1" indent="-495300">
              <a:buFont typeface="Wingdings" pitchFamily="2" charset="2"/>
              <a:buAutoNum type="arabicPeriod"/>
            </a:pPr>
            <a:r>
              <a:rPr lang="en-US" sz="2200" u="sng" dirty="0" smtClean="0">
                <a:cs typeface="Arial" pitchFamily="34" charset="0"/>
              </a:rPr>
              <a:t>Underline</a:t>
            </a:r>
            <a:r>
              <a:rPr lang="en-US" sz="2200" dirty="0" smtClean="0">
                <a:cs typeface="Arial" pitchFamily="34" charset="0"/>
              </a:rPr>
              <a:t> the temperature needed to bake this banana bread.</a:t>
            </a:r>
          </a:p>
          <a:p>
            <a:pPr marL="952500" lvl="1" indent="-495300">
              <a:buFont typeface="Wingdings" pitchFamily="2" charset="2"/>
              <a:buAutoNum type="arabicPeriod"/>
            </a:pPr>
            <a:r>
              <a:rPr lang="en-US" sz="2200" dirty="0" smtClean="0">
                <a:cs typeface="Arial" pitchFamily="34" charset="0"/>
              </a:rPr>
              <a:t>Circle the instructions for this recipe.</a:t>
            </a:r>
          </a:p>
          <a:p>
            <a:pPr marL="952500" lvl="1" indent="-495300">
              <a:buFont typeface="Wingdings" pitchFamily="2" charset="2"/>
              <a:buAutoNum type="arabicPeriod"/>
            </a:pPr>
            <a:r>
              <a:rPr lang="en-US" sz="2200" dirty="0" smtClean="0">
                <a:cs typeface="Arial" pitchFamily="34" charset="0"/>
              </a:rPr>
              <a:t>Place a square around the ingredients listed in order of use.</a:t>
            </a:r>
          </a:p>
          <a:p>
            <a:pPr marL="952500" lvl="1" indent="-495300">
              <a:buFont typeface="Wingdings" pitchFamily="2" charset="2"/>
              <a:buAutoNum type="arabicPeriod"/>
            </a:pPr>
            <a:r>
              <a:rPr lang="en-US" sz="2200" dirty="0" smtClean="0">
                <a:cs typeface="Arial" pitchFamily="34" charset="0"/>
              </a:rPr>
              <a:t>Place a zigzag line under the pan size.</a:t>
            </a:r>
          </a:p>
          <a:p>
            <a:pPr marL="952500" lvl="1" indent="-495300">
              <a:buFont typeface="Wingdings" pitchFamily="2" charset="2"/>
              <a:buAutoNum type="arabicPeriod"/>
            </a:pPr>
            <a:r>
              <a:rPr lang="en-US" sz="2200" dirty="0" smtClean="0">
                <a:cs typeface="Arial" pitchFamily="34" charset="0"/>
              </a:rPr>
              <a:t>Place a curvy line under the amount this recipe makes.</a:t>
            </a:r>
          </a:p>
          <a:p>
            <a:pPr marL="952500" lvl="1" indent="-495300">
              <a:buFont typeface="Wingdings" pitchFamily="2" charset="2"/>
              <a:buAutoNum type="arabicPeriod"/>
            </a:pPr>
            <a:r>
              <a:rPr lang="en-US" sz="2200" dirty="0" smtClean="0">
                <a:cs typeface="Arial" pitchFamily="34" charset="0"/>
              </a:rPr>
              <a:t>Place a double line under the time it takes to prepare.</a:t>
            </a:r>
          </a:p>
        </p:txBody>
      </p:sp>
      <p:sp>
        <p:nvSpPr>
          <p:cNvPr id="43015" name="Oval 7"/>
          <p:cNvSpPr>
            <a:spLocks noChangeArrowheads="1"/>
          </p:cNvSpPr>
          <p:nvPr/>
        </p:nvSpPr>
        <p:spPr bwMode="auto">
          <a:xfrm>
            <a:off x="1471962" y="3892550"/>
            <a:ext cx="990600" cy="457200"/>
          </a:xfrm>
          <a:prstGeom prst="ellipse">
            <a:avLst/>
          </a:prstGeom>
          <a:noFill/>
          <a:ln w="9525">
            <a:solidFill>
              <a:schemeClr val="tx1"/>
            </a:solidFill>
            <a:round/>
            <a:headEnd/>
            <a:tailEnd/>
          </a:ln>
          <a:effectLst/>
        </p:spPr>
        <p:txBody>
          <a:bodyPr wrap="none" anchor="ctr"/>
          <a:lstStyle/>
          <a:p>
            <a:pPr fontAlgn="base">
              <a:spcBef>
                <a:spcPct val="0"/>
              </a:spcBef>
              <a:spcAft>
                <a:spcPct val="0"/>
              </a:spcAft>
            </a:pPr>
            <a:endParaRPr lang="en-US">
              <a:solidFill>
                <a:srgbClr val="000000"/>
              </a:solidFill>
            </a:endParaRPr>
          </a:p>
        </p:txBody>
      </p:sp>
      <p:sp>
        <p:nvSpPr>
          <p:cNvPr id="43016" name="Rectangle 8"/>
          <p:cNvSpPr>
            <a:spLocks noChangeArrowheads="1"/>
          </p:cNvSpPr>
          <p:nvPr/>
        </p:nvSpPr>
        <p:spPr bwMode="auto">
          <a:xfrm>
            <a:off x="2653062" y="4343400"/>
            <a:ext cx="966439" cy="457200"/>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endParaRPr>
          </a:p>
        </p:txBody>
      </p:sp>
      <p:grpSp>
        <p:nvGrpSpPr>
          <p:cNvPr id="2" name="Group 18"/>
          <p:cNvGrpSpPr>
            <a:grpSpLocks/>
          </p:cNvGrpSpPr>
          <p:nvPr/>
        </p:nvGrpSpPr>
        <p:grpSpPr bwMode="auto">
          <a:xfrm>
            <a:off x="2628901" y="5316343"/>
            <a:ext cx="838200" cy="76200"/>
            <a:chOff x="1584" y="3168"/>
            <a:chExt cx="528" cy="48"/>
          </a:xfrm>
        </p:grpSpPr>
        <p:sp>
          <p:nvSpPr>
            <p:cNvPr id="43017" name="Line 9"/>
            <p:cNvSpPr>
              <a:spLocks noChangeShapeType="1"/>
            </p:cNvSpPr>
            <p:nvPr/>
          </p:nvSpPr>
          <p:spPr bwMode="auto">
            <a:xfrm flipV="1">
              <a:off x="1584" y="3168"/>
              <a:ext cx="96" cy="48"/>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srgbClr val="000000"/>
                </a:solidFill>
              </a:endParaRPr>
            </a:p>
          </p:txBody>
        </p:sp>
        <p:sp>
          <p:nvSpPr>
            <p:cNvPr id="43018" name="Line 10"/>
            <p:cNvSpPr>
              <a:spLocks noChangeShapeType="1"/>
            </p:cNvSpPr>
            <p:nvPr/>
          </p:nvSpPr>
          <p:spPr bwMode="auto">
            <a:xfrm flipH="1" flipV="1">
              <a:off x="1680" y="3168"/>
              <a:ext cx="144" cy="48"/>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srgbClr val="000000"/>
                </a:solidFill>
              </a:endParaRPr>
            </a:p>
          </p:txBody>
        </p:sp>
        <p:sp>
          <p:nvSpPr>
            <p:cNvPr id="43019" name="Line 11"/>
            <p:cNvSpPr>
              <a:spLocks noChangeShapeType="1"/>
            </p:cNvSpPr>
            <p:nvPr/>
          </p:nvSpPr>
          <p:spPr bwMode="auto">
            <a:xfrm flipH="1">
              <a:off x="1824" y="3168"/>
              <a:ext cx="96" cy="48"/>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srgbClr val="000000"/>
                </a:solidFill>
              </a:endParaRPr>
            </a:p>
          </p:txBody>
        </p:sp>
        <p:sp>
          <p:nvSpPr>
            <p:cNvPr id="43020" name="Line 12"/>
            <p:cNvSpPr>
              <a:spLocks noChangeShapeType="1"/>
            </p:cNvSpPr>
            <p:nvPr/>
          </p:nvSpPr>
          <p:spPr bwMode="auto">
            <a:xfrm flipH="1" flipV="1">
              <a:off x="1920" y="3168"/>
              <a:ext cx="96" cy="48"/>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srgbClr val="000000"/>
                </a:solidFill>
              </a:endParaRPr>
            </a:p>
          </p:txBody>
        </p:sp>
        <p:sp>
          <p:nvSpPr>
            <p:cNvPr id="43021" name="Line 13"/>
            <p:cNvSpPr>
              <a:spLocks noChangeShapeType="1"/>
            </p:cNvSpPr>
            <p:nvPr/>
          </p:nvSpPr>
          <p:spPr bwMode="auto">
            <a:xfrm flipV="1">
              <a:off x="2016" y="3168"/>
              <a:ext cx="96" cy="48"/>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srgbClr val="000000"/>
                </a:solidFill>
              </a:endParaRPr>
            </a:p>
          </p:txBody>
        </p:sp>
      </p:grpSp>
      <p:sp>
        <p:nvSpPr>
          <p:cNvPr id="43024" name="Freeform 16"/>
          <p:cNvSpPr>
            <a:spLocks/>
          </p:cNvSpPr>
          <p:nvPr/>
        </p:nvSpPr>
        <p:spPr bwMode="auto">
          <a:xfrm flipV="1">
            <a:off x="2603114" y="5609232"/>
            <a:ext cx="1371600" cy="228600"/>
          </a:xfrm>
          <a:custGeom>
            <a:avLst/>
            <a:gdLst/>
            <a:ahLst/>
            <a:cxnLst>
              <a:cxn ang="0">
                <a:pos x="0" y="65"/>
              </a:cxn>
              <a:cxn ang="0">
                <a:pos x="44" y="28"/>
              </a:cxn>
              <a:cxn ang="0">
                <a:pos x="88" y="14"/>
              </a:cxn>
              <a:cxn ang="0">
                <a:pos x="132" y="36"/>
              </a:cxn>
              <a:cxn ang="0">
                <a:pos x="175" y="50"/>
              </a:cxn>
              <a:cxn ang="0">
                <a:pos x="292" y="21"/>
              </a:cxn>
              <a:cxn ang="0">
                <a:pos x="401" y="50"/>
              </a:cxn>
              <a:cxn ang="0">
                <a:pos x="467" y="43"/>
              </a:cxn>
              <a:cxn ang="0">
                <a:pos x="489" y="21"/>
              </a:cxn>
              <a:cxn ang="0">
                <a:pos x="511" y="14"/>
              </a:cxn>
              <a:cxn ang="0">
                <a:pos x="547" y="21"/>
              </a:cxn>
              <a:cxn ang="0">
                <a:pos x="591" y="50"/>
              </a:cxn>
              <a:cxn ang="0">
                <a:pos x="635" y="50"/>
              </a:cxn>
            </a:cxnLst>
            <a:rect l="0" t="0" r="r" b="b"/>
            <a:pathLst>
              <a:path w="635" h="65">
                <a:moveTo>
                  <a:pt x="0" y="65"/>
                </a:moveTo>
                <a:cubicBezTo>
                  <a:pt x="13" y="52"/>
                  <a:pt x="27" y="36"/>
                  <a:pt x="44" y="28"/>
                </a:cubicBezTo>
                <a:cubicBezTo>
                  <a:pt x="58" y="22"/>
                  <a:pt x="88" y="14"/>
                  <a:pt x="88" y="14"/>
                </a:cubicBezTo>
                <a:cubicBezTo>
                  <a:pt x="164" y="38"/>
                  <a:pt x="51" y="0"/>
                  <a:pt x="132" y="36"/>
                </a:cubicBezTo>
                <a:cubicBezTo>
                  <a:pt x="146" y="42"/>
                  <a:pt x="175" y="50"/>
                  <a:pt x="175" y="50"/>
                </a:cubicBezTo>
                <a:cubicBezTo>
                  <a:pt x="260" y="42"/>
                  <a:pt x="232" y="40"/>
                  <a:pt x="292" y="21"/>
                </a:cubicBezTo>
                <a:cubicBezTo>
                  <a:pt x="329" y="28"/>
                  <a:pt x="364" y="41"/>
                  <a:pt x="401" y="50"/>
                </a:cubicBezTo>
                <a:cubicBezTo>
                  <a:pt x="423" y="48"/>
                  <a:pt x="446" y="50"/>
                  <a:pt x="467" y="43"/>
                </a:cubicBezTo>
                <a:cubicBezTo>
                  <a:pt x="477" y="40"/>
                  <a:pt x="480" y="27"/>
                  <a:pt x="489" y="21"/>
                </a:cubicBezTo>
                <a:cubicBezTo>
                  <a:pt x="495" y="17"/>
                  <a:pt x="504" y="16"/>
                  <a:pt x="511" y="14"/>
                </a:cubicBezTo>
                <a:cubicBezTo>
                  <a:pt x="523" y="16"/>
                  <a:pt x="536" y="16"/>
                  <a:pt x="547" y="21"/>
                </a:cubicBezTo>
                <a:cubicBezTo>
                  <a:pt x="563" y="28"/>
                  <a:pt x="573" y="50"/>
                  <a:pt x="591" y="50"/>
                </a:cubicBezTo>
                <a:cubicBezTo>
                  <a:pt x="606" y="50"/>
                  <a:pt x="620" y="50"/>
                  <a:pt x="635" y="50"/>
                </a:cubicBezTo>
              </a:path>
            </a:pathLst>
          </a:custGeom>
          <a:noFill/>
          <a:ln w="9525">
            <a:solidFill>
              <a:schemeClr val="tx1"/>
            </a:solidFill>
            <a:round/>
            <a:headEnd/>
            <a:tailEnd/>
          </a:ln>
          <a:effectLst/>
        </p:spPr>
        <p:txBody>
          <a:bodyPr/>
          <a:lstStyle/>
          <a:p>
            <a:pPr fontAlgn="base">
              <a:spcBef>
                <a:spcPct val="0"/>
              </a:spcBef>
              <a:spcAft>
                <a:spcPct val="0"/>
              </a:spcAft>
            </a:pPr>
            <a:endParaRPr lang="en-US">
              <a:solidFill>
                <a:srgbClr val="000000"/>
              </a:solidFill>
            </a:endParaRPr>
          </a:p>
        </p:txBody>
      </p:sp>
      <p:sp>
        <p:nvSpPr>
          <p:cNvPr id="43025" name="Line 17"/>
          <p:cNvSpPr>
            <a:spLocks noChangeShapeType="1"/>
          </p:cNvSpPr>
          <p:nvPr/>
        </p:nvSpPr>
        <p:spPr bwMode="auto">
          <a:xfrm>
            <a:off x="2653062" y="6096000"/>
            <a:ext cx="1371600" cy="0"/>
          </a:xfrm>
          <a:prstGeom prst="line">
            <a:avLst/>
          </a:prstGeom>
          <a:noFill/>
          <a:ln w="38100" cmpd="dbl">
            <a:solidFill>
              <a:schemeClr val="tx1"/>
            </a:solidFill>
            <a:round/>
            <a:headEnd/>
            <a:tailEnd/>
          </a:ln>
          <a:effectLst/>
        </p:spPr>
        <p:txBody>
          <a:bodyPr/>
          <a:lstStyle/>
          <a:p>
            <a:pPr fontAlgn="base">
              <a:spcBef>
                <a:spcPct val="0"/>
              </a:spcBef>
              <a:spcAft>
                <a:spcPct val="0"/>
              </a:spcAft>
            </a:pPr>
            <a:endParaRPr lang="en-US">
              <a:solidFill>
                <a:srgbClr val="000000"/>
              </a:solidFill>
            </a:endParaRPr>
          </a:p>
        </p:txBody>
      </p:sp>
      <p:grpSp>
        <p:nvGrpSpPr>
          <p:cNvPr id="3" name="Group 21"/>
          <p:cNvGrpSpPr>
            <a:grpSpLocks/>
          </p:cNvGrpSpPr>
          <p:nvPr/>
        </p:nvGrpSpPr>
        <p:grpSpPr bwMode="auto">
          <a:xfrm>
            <a:off x="7237141" y="146451"/>
            <a:ext cx="1905000" cy="1666876"/>
            <a:chOff x="4560" y="-21"/>
            <a:chExt cx="1200" cy="1050"/>
          </a:xfrm>
        </p:grpSpPr>
        <p:pic>
          <p:nvPicPr>
            <p:cNvPr id="43027" name="Picture 19" descr="j0296149[1]"/>
            <p:cNvPicPr>
              <a:picLocks noChangeAspect="1" noChangeArrowheads="1"/>
            </p:cNvPicPr>
            <p:nvPr/>
          </p:nvPicPr>
          <p:blipFill>
            <a:blip r:embed="rId3" cstate="print"/>
            <a:srcRect/>
            <a:stretch>
              <a:fillRect/>
            </a:stretch>
          </p:blipFill>
          <p:spPr bwMode="auto">
            <a:xfrm flipH="1">
              <a:off x="4560" y="-21"/>
              <a:ext cx="1200" cy="1050"/>
            </a:xfrm>
            <a:prstGeom prst="rect">
              <a:avLst/>
            </a:prstGeom>
            <a:noFill/>
          </p:spPr>
        </p:pic>
        <p:pic>
          <p:nvPicPr>
            <p:cNvPr id="43028" name="Picture 20" descr="j0198666[1]"/>
            <p:cNvPicPr>
              <a:picLocks noChangeAspect="1" noChangeArrowheads="1"/>
            </p:cNvPicPr>
            <p:nvPr/>
          </p:nvPicPr>
          <p:blipFill>
            <a:blip r:embed="rId4" cstate="print"/>
            <a:srcRect/>
            <a:stretch>
              <a:fillRect/>
            </a:stretch>
          </p:blipFill>
          <p:spPr bwMode="auto">
            <a:xfrm>
              <a:off x="5093" y="214"/>
              <a:ext cx="358" cy="248"/>
            </a:xfrm>
            <a:prstGeom prst="rect">
              <a:avLst/>
            </a:prstGeom>
            <a:noFill/>
          </p:spPr>
        </p:pic>
      </p:grpSp>
      <p:sp>
        <p:nvSpPr>
          <p:cNvPr id="17"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Tree>
    <p:extLst>
      <p:ext uri="{BB962C8B-B14F-4D97-AF65-F5344CB8AC3E}">
        <p14:creationId xmlns:p14="http://schemas.microsoft.com/office/powerpoint/2010/main" val="1552951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dirty="0" smtClean="0"/>
              <a:t>Cooking terms matching Worksheet</a:t>
            </a:r>
            <a:endParaRPr lang="en-US" dirty="0"/>
          </a:p>
        </p:txBody>
      </p:sp>
    </p:spTree>
    <p:extLst>
      <p:ext uri="{BB962C8B-B14F-4D97-AF65-F5344CB8AC3E}">
        <p14:creationId xmlns:p14="http://schemas.microsoft.com/office/powerpoint/2010/main" val="1349137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3028"/>
          </a:xfrm>
        </p:spPr>
        <p:txBody>
          <a:bodyPr/>
          <a:lstStyle/>
          <a:p>
            <a:r>
              <a:rPr lang="en-US" dirty="0" smtClean="0"/>
              <a:t>Class discussion:</a:t>
            </a:r>
            <a:endParaRPr lang="en-US" dirty="0"/>
          </a:p>
        </p:txBody>
      </p:sp>
      <p:sp>
        <p:nvSpPr>
          <p:cNvPr id="3" name="Content Placeholder 2"/>
          <p:cNvSpPr>
            <a:spLocks noGrp="1"/>
          </p:cNvSpPr>
          <p:nvPr>
            <p:ph idx="1"/>
          </p:nvPr>
        </p:nvSpPr>
        <p:spPr/>
        <p:txBody>
          <a:bodyPr/>
          <a:lstStyle/>
          <a:p>
            <a:pPr marL="722376" indent="-457200">
              <a:buFont typeface="+mj-lt"/>
              <a:buAutoNum type="arabicPeriod"/>
            </a:pPr>
            <a:r>
              <a:rPr lang="en-US" dirty="0"/>
              <a:t>What advantages do you see for each of the formats?</a:t>
            </a:r>
          </a:p>
          <a:p>
            <a:pPr marL="722376" indent="-457200">
              <a:buFont typeface="+mj-lt"/>
              <a:buAutoNum type="arabicPeriod"/>
            </a:pPr>
            <a:r>
              <a:rPr lang="en-US" dirty="0"/>
              <a:t>What disadvantages do you see for each of the formats?</a:t>
            </a:r>
          </a:p>
          <a:p>
            <a:pPr marL="722376" indent="-457200">
              <a:buFont typeface="+mj-lt"/>
              <a:buAutoNum type="arabicPeriod"/>
            </a:pPr>
            <a:r>
              <a:rPr lang="en-US" dirty="0"/>
              <a:t>When might you use each of the three formats?</a:t>
            </a:r>
          </a:p>
          <a:p>
            <a:pPr marL="722376" indent="-457200">
              <a:buFont typeface="+mj-lt"/>
              <a:buAutoNum type="arabicPeriod"/>
            </a:pPr>
            <a:r>
              <a:rPr lang="en-US" dirty="0"/>
              <a:t>Which format do you think is the easiest to follow? Why?</a:t>
            </a:r>
          </a:p>
          <a:p>
            <a:pPr marL="722376" indent="-457200">
              <a:buFont typeface="+mj-lt"/>
              <a:buAutoNum type="arabicPeriod"/>
            </a:pPr>
            <a:r>
              <a:rPr lang="en-US" dirty="0"/>
              <a:t>Which format do you think is the most difficult to follow? Why</a:t>
            </a:r>
            <a:r>
              <a:rPr lang="en-US" dirty="0" smtClean="0"/>
              <a:t>?</a:t>
            </a:r>
          </a:p>
          <a:p>
            <a:pPr marL="722376" indent="-457200">
              <a:buFont typeface="+mj-lt"/>
              <a:buAutoNum type="arabicPeriod"/>
            </a:pPr>
            <a:r>
              <a:rPr lang="en-US" dirty="0" smtClean="0"/>
              <a:t>Why is it important to understand cooking terms in a recipe? (Bake vs. </a:t>
            </a:r>
            <a:r>
              <a:rPr lang="en-US" dirty="0" err="1" smtClean="0"/>
              <a:t>Saute</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2490645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dirty="0" smtClean="0"/>
              <a:t>Reading Recipes</a:t>
            </a:r>
            <a:endParaRPr lang="en-US" sz="6000" dirty="0"/>
          </a:p>
        </p:txBody>
      </p:sp>
      <p:sp>
        <p:nvSpPr>
          <p:cNvPr id="5" name="Subtitle 4"/>
          <p:cNvSpPr>
            <a:spLocks noGrp="1"/>
          </p:cNvSpPr>
          <p:nvPr>
            <p:ph type="subTitle" idx="1"/>
          </p:nvPr>
        </p:nvSpPr>
        <p:spPr/>
        <p:txBody>
          <a:bodyPr/>
          <a:lstStyle/>
          <a:p>
            <a:r>
              <a:rPr lang="en-US" dirty="0" smtClean="0"/>
              <a:t>Food Management and Principles -  Unit 3</a:t>
            </a:r>
            <a:endParaRPr lang="en-US" dirty="0"/>
          </a:p>
        </p:txBody>
      </p:sp>
    </p:spTree>
    <p:extLst>
      <p:ext uri="{BB962C8B-B14F-4D97-AF65-F5344CB8AC3E}">
        <p14:creationId xmlns:p14="http://schemas.microsoft.com/office/powerpoint/2010/main" val="693147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764373"/>
            <a:ext cx="7940040" cy="988227"/>
          </a:xfrm>
        </p:spPr>
        <p:txBody>
          <a:bodyPr/>
          <a:lstStyle/>
          <a:p>
            <a:r>
              <a:rPr lang="en-US" b="1" dirty="0" smtClean="0">
                <a:solidFill>
                  <a:srgbClr val="FF0000"/>
                </a:solidFill>
              </a:rPr>
              <a:t>Types of Recipe Formats</a:t>
            </a:r>
            <a:endParaRPr lang="en-US" b="1" dirty="0">
              <a:solidFill>
                <a:srgbClr val="FF0000"/>
              </a:solidFill>
            </a:endParaRPr>
          </a:p>
        </p:txBody>
      </p:sp>
      <p:sp>
        <p:nvSpPr>
          <p:cNvPr id="8" name="Content Placeholder 7"/>
          <p:cNvSpPr>
            <a:spLocks noGrp="1"/>
          </p:cNvSpPr>
          <p:nvPr>
            <p:ph idx="1"/>
          </p:nvPr>
        </p:nvSpPr>
        <p:spPr/>
        <p:txBody>
          <a:bodyPr>
            <a:normAutofit/>
          </a:bodyPr>
          <a:lstStyle/>
          <a:p>
            <a:pPr lvl="2"/>
            <a:r>
              <a:rPr lang="en-US" sz="2600" b="1" dirty="0" smtClean="0">
                <a:latin typeface="Arial" panose="020B0604020202020204" pitchFamily="34" charset="0"/>
                <a:cs typeface="Arial" panose="020B0604020202020204" pitchFamily="34" charset="0"/>
              </a:rPr>
              <a:t>Standard  form</a:t>
            </a:r>
          </a:p>
          <a:p>
            <a:pPr lvl="3"/>
            <a:r>
              <a:rPr lang="en-US" sz="2400" dirty="0" smtClean="0">
                <a:latin typeface="Arial" panose="020B0604020202020204" pitchFamily="34" charset="0"/>
                <a:cs typeface="Arial" panose="020B0604020202020204" pitchFamily="34" charset="0"/>
              </a:rPr>
              <a:t>Ingredients are listed first, in  the order of use, followed by  step-by-step instructions.</a:t>
            </a:r>
          </a:p>
          <a:p>
            <a:pPr lvl="2"/>
            <a:r>
              <a:rPr lang="en-US" sz="2600" b="1" dirty="0" smtClean="0">
                <a:latin typeface="Arial" panose="020B0604020202020204" pitchFamily="34" charset="0"/>
                <a:cs typeface="Arial" panose="020B0604020202020204" pitchFamily="34" charset="0"/>
              </a:rPr>
              <a:t>Action form</a:t>
            </a:r>
          </a:p>
          <a:p>
            <a:pPr lvl="3"/>
            <a:r>
              <a:rPr lang="en-US" sz="2400" dirty="0" smtClean="0">
                <a:latin typeface="Arial" panose="020B0604020202020204" pitchFamily="34" charset="0"/>
                <a:cs typeface="Arial" panose="020B0604020202020204" pitchFamily="34" charset="0"/>
              </a:rPr>
              <a:t>Instructions are given, followed by the ingredient and the amount of ingredient.</a:t>
            </a:r>
          </a:p>
          <a:p>
            <a:pPr lvl="2"/>
            <a:r>
              <a:rPr lang="en-US" sz="2600" b="1" dirty="0" smtClean="0">
                <a:latin typeface="Arial" panose="020B0604020202020204" pitchFamily="34" charset="0"/>
                <a:cs typeface="Arial" panose="020B0604020202020204" pitchFamily="34" charset="0"/>
              </a:rPr>
              <a:t>Narrative form</a:t>
            </a:r>
          </a:p>
          <a:p>
            <a:pPr lvl="3"/>
            <a:r>
              <a:rPr lang="en-US" sz="2400" dirty="0" smtClean="0">
                <a:latin typeface="Arial" panose="020B0604020202020204" pitchFamily="34" charset="0"/>
                <a:cs typeface="Arial" panose="020B0604020202020204" pitchFamily="34" charset="0"/>
              </a:rPr>
              <a:t>Instructions, ingredients, and amounts of ingredients are given in paragraph form.</a:t>
            </a:r>
          </a:p>
          <a:p>
            <a:pPr lvl="3"/>
            <a:endParaRPr lang="en-US" sz="2400" dirty="0" smtClean="0"/>
          </a:p>
          <a:p>
            <a:pPr lvl="3"/>
            <a:endParaRPr lang="en-US" sz="2400" dirty="0" smtClean="0"/>
          </a:p>
          <a:p>
            <a:pPr lvl="3">
              <a:buNone/>
            </a:pPr>
            <a:endParaRPr lang="en-US" sz="2400" dirty="0" smtClean="0"/>
          </a:p>
        </p:txBody>
      </p:sp>
      <p:sp>
        <p:nvSpPr>
          <p:cNvPr id="9"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
        <p:nvSpPr>
          <p:cNvPr id="2" name="TextBox 1"/>
          <p:cNvSpPr txBox="1"/>
          <p:nvPr/>
        </p:nvSpPr>
        <p:spPr>
          <a:xfrm>
            <a:off x="1219200" y="1600200"/>
            <a:ext cx="7010400" cy="369332"/>
          </a:xfrm>
          <a:prstGeom prst="rect">
            <a:avLst/>
          </a:prstGeom>
          <a:noFill/>
        </p:spPr>
        <p:txBody>
          <a:bodyPr wrap="square" rtlCol="0">
            <a:spAutoFit/>
          </a:bodyPr>
          <a:lstStyle/>
          <a:p>
            <a:r>
              <a:rPr lang="en-US" dirty="0" smtClean="0"/>
              <a:t>Copy down in your notebooks: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83030" y="609600"/>
            <a:ext cx="6377940" cy="1293028"/>
          </a:xfrm>
        </p:spPr>
        <p:txBody>
          <a:bodyPr/>
          <a:lstStyle/>
          <a:p>
            <a:r>
              <a:rPr lang="en-US" b="1" dirty="0" smtClean="0">
                <a:solidFill>
                  <a:srgbClr val="FF0000"/>
                </a:solidFill>
              </a:rPr>
              <a:t>Standard Form Recipe</a:t>
            </a:r>
            <a:endParaRPr lang="en-US" b="1" dirty="0">
              <a:solidFill>
                <a:srgbClr val="FF0000"/>
              </a:solidFill>
            </a:endParaRPr>
          </a:p>
        </p:txBody>
      </p:sp>
      <p:sp>
        <p:nvSpPr>
          <p:cNvPr id="8" name="Content Placeholder 7"/>
          <p:cNvSpPr>
            <a:spLocks noGrp="1"/>
          </p:cNvSpPr>
          <p:nvPr>
            <p:ph idx="1"/>
          </p:nvPr>
        </p:nvSpPr>
        <p:spPr>
          <a:xfrm>
            <a:off x="152400" y="1676400"/>
            <a:ext cx="8839200" cy="4965700"/>
          </a:xfrm>
        </p:spPr>
        <p:txBody>
          <a:bodyPr>
            <a:normAutofit/>
          </a:bodyPr>
          <a:lstStyle/>
          <a:p>
            <a:pPr marL="137160" indent="0" algn="ctr">
              <a:buNone/>
            </a:pPr>
            <a:r>
              <a:rPr lang="en-US" sz="2400" b="1" dirty="0" smtClean="0"/>
              <a:t>Fruit Salad</a:t>
            </a:r>
          </a:p>
          <a:p>
            <a:pPr marL="137160" indent="0" algn="ctr">
              <a:buNone/>
            </a:pPr>
            <a:endParaRPr lang="en-US" sz="1400" b="1" dirty="0" smtClean="0"/>
          </a:p>
          <a:p>
            <a:pPr lvl="2"/>
            <a:r>
              <a:rPr lang="en-US" dirty="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 medium apple, chopped</a:t>
            </a:r>
          </a:p>
          <a:p>
            <a:pPr lvl="2"/>
            <a:r>
              <a:rPr lang="en-US" dirty="0" smtClean="0">
                <a:latin typeface="Arial" panose="020B0604020202020204" pitchFamily="34" charset="0"/>
                <a:cs typeface="Arial" panose="020B0604020202020204" pitchFamily="34" charset="0"/>
              </a:rPr>
              <a:t>1 medium orange, peeled, membrane removed, and sectioned</a:t>
            </a:r>
          </a:p>
          <a:p>
            <a:pPr lvl="2"/>
            <a:r>
              <a:rPr lang="en-US" dirty="0" smtClean="0">
                <a:latin typeface="Arial" panose="020B0604020202020204" pitchFamily="34" charset="0"/>
                <a:cs typeface="Arial" panose="020B0604020202020204" pitchFamily="34" charset="0"/>
              </a:rPr>
              <a:t>1 C green or red seedless grapes</a:t>
            </a:r>
          </a:p>
          <a:p>
            <a:pPr lvl="2"/>
            <a:r>
              <a:rPr lang="en-US" dirty="0" smtClean="0">
                <a:latin typeface="Arial" panose="020B0604020202020204" pitchFamily="34" charset="0"/>
                <a:cs typeface="Arial" panose="020B0604020202020204" pitchFamily="34" charset="0"/>
              </a:rPr>
              <a:t>1 medium lemon, washed</a:t>
            </a:r>
          </a:p>
          <a:p>
            <a:pPr lvl="2"/>
            <a:r>
              <a:rPr lang="en-US" dirty="0" smtClean="0">
                <a:latin typeface="Arial" panose="020B0604020202020204" pitchFamily="34" charset="0"/>
                <a:cs typeface="Arial" panose="020B0604020202020204" pitchFamily="34" charset="0"/>
              </a:rPr>
              <a:t>2 T grated, toasted coconut</a:t>
            </a:r>
          </a:p>
          <a:p>
            <a:pPr lvl="2"/>
            <a:r>
              <a:rPr lang="en-US" dirty="0" smtClean="0">
                <a:latin typeface="Arial" panose="020B0604020202020204" pitchFamily="34" charset="0"/>
                <a:cs typeface="Arial" panose="020B0604020202020204" pitchFamily="34" charset="0"/>
              </a:rPr>
              <a:t>½ c toasted, chopped pecans</a:t>
            </a:r>
          </a:p>
          <a:p>
            <a:pPr marL="457200" lvl="1" indent="0">
              <a:buNone/>
            </a:pPr>
            <a:r>
              <a:rPr lang="en-US" sz="1800" b="1" dirty="0">
                <a:latin typeface="Arial" panose="020B0604020202020204" pitchFamily="34" charset="0"/>
                <a:cs typeface="Arial" panose="020B0604020202020204" pitchFamily="34" charset="0"/>
              </a:rPr>
              <a:t>Directions:</a:t>
            </a:r>
          </a:p>
          <a:p>
            <a:pPr marL="457200" lvl="1" indent="0">
              <a:buNone/>
            </a:pPr>
            <a:r>
              <a:rPr lang="en-US" sz="1800" dirty="0">
                <a:latin typeface="Arial" panose="020B0604020202020204" pitchFamily="34" charset="0"/>
                <a:cs typeface="Arial" panose="020B0604020202020204" pitchFamily="34" charset="0"/>
              </a:rPr>
              <a:t>1. Combine chopped apple, orange sections, grapes, coconut, and pecans in large bowl.</a:t>
            </a:r>
          </a:p>
          <a:p>
            <a:pPr marL="457200" lvl="1" indent="0">
              <a:buNone/>
            </a:pPr>
            <a:r>
              <a:rPr lang="en-US" sz="1800" dirty="0">
                <a:latin typeface="Arial" panose="020B0604020202020204" pitchFamily="34" charset="0"/>
                <a:cs typeface="Arial" panose="020B0604020202020204" pitchFamily="34" charset="0"/>
              </a:rPr>
              <a:t>2. Using a fine grater, zest the yellow rind of the lemon on top of the fruit.</a:t>
            </a:r>
          </a:p>
          <a:p>
            <a:pPr marL="457200" lvl="1" indent="0">
              <a:buNone/>
            </a:pPr>
            <a:r>
              <a:rPr lang="en-US" sz="1800" dirty="0">
                <a:latin typeface="Arial" panose="020B0604020202020204" pitchFamily="34" charset="0"/>
                <a:cs typeface="Arial" panose="020B0604020202020204" pitchFamily="34" charset="0"/>
              </a:rPr>
              <a:t>3. Cut the lemon in half and squeeze the juice into the bowl with the fruit.</a:t>
            </a:r>
          </a:p>
          <a:p>
            <a:pPr marL="457200" lvl="1" indent="0">
              <a:buNone/>
            </a:pPr>
            <a:r>
              <a:rPr lang="en-US" sz="1800" dirty="0">
                <a:latin typeface="Arial" panose="020B0604020202020204" pitchFamily="34" charset="0"/>
                <a:cs typeface="Arial" panose="020B0604020202020204" pitchFamily="34" charset="0"/>
              </a:rPr>
              <a:t>4. Stir to mix zest and juice with the fruit.</a:t>
            </a:r>
          </a:p>
          <a:p>
            <a:pPr marL="457200" lvl="1" indent="0">
              <a:buNone/>
            </a:pPr>
            <a:r>
              <a:rPr lang="en-US" sz="1800" dirty="0">
                <a:latin typeface="Arial" panose="020B0604020202020204" pitchFamily="34" charset="0"/>
                <a:cs typeface="Arial" panose="020B0604020202020204" pitchFamily="34" charset="0"/>
              </a:rPr>
              <a:t>5. Chill or serve at room temperature.</a:t>
            </a:r>
          </a:p>
          <a:p>
            <a:pPr lvl="1"/>
            <a:endParaRPr lang="en-US" dirty="0" smtClean="0"/>
          </a:p>
          <a:p>
            <a:pPr lvl="1"/>
            <a:endParaRPr lang="en-US" dirty="0" smtClean="0"/>
          </a:p>
          <a:p>
            <a:endParaRPr lang="en-US" dirty="0"/>
          </a:p>
        </p:txBody>
      </p:sp>
      <p:sp>
        <p:nvSpPr>
          <p:cNvPr id="9"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37460" y="152400"/>
            <a:ext cx="6377940" cy="1293028"/>
          </a:xfrm>
        </p:spPr>
        <p:txBody>
          <a:bodyPr/>
          <a:lstStyle/>
          <a:p>
            <a:r>
              <a:rPr lang="en-US" b="1" dirty="0" smtClean="0">
                <a:solidFill>
                  <a:srgbClr val="FFC000"/>
                </a:solidFill>
              </a:rPr>
              <a:t>Action Form Recipe</a:t>
            </a:r>
            <a:endParaRPr lang="en-US" b="1" dirty="0">
              <a:solidFill>
                <a:srgbClr val="FFC000"/>
              </a:solidFill>
            </a:endParaRPr>
          </a:p>
        </p:txBody>
      </p:sp>
      <p:sp>
        <p:nvSpPr>
          <p:cNvPr id="8" name="Content Placeholder 7"/>
          <p:cNvSpPr>
            <a:spLocks noGrp="1"/>
          </p:cNvSpPr>
          <p:nvPr>
            <p:ph idx="1"/>
          </p:nvPr>
        </p:nvSpPr>
        <p:spPr>
          <a:xfrm>
            <a:off x="152400" y="1295400"/>
            <a:ext cx="8915400" cy="5346700"/>
          </a:xfrm>
        </p:spPr>
        <p:txBody>
          <a:bodyPr>
            <a:normAutofit lnSpcReduction="10000"/>
          </a:bodyPr>
          <a:lstStyle/>
          <a:p>
            <a:pPr algn="ctr">
              <a:buNone/>
            </a:pPr>
            <a:r>
              <a:rPr lang="en-US" sz="1400" b="1" dirty="0" smtClean="0"/>
              <a:t>Fruit Salad</a:t>
            </a:r>
          </a:p>
          <a:p>
            <a:pPr lvl="1"/>
            <a:r>
              <a:rPr lang="en-US" sz="1600" dirty="0" smtClean="0">
                <a:cs typeface="Arial" panose="020B0604020202020204" pitchFamily="34" charset="0"/>
              </a:rPr>
              <a:t>Chop:</a:t>
            </a:r>
          </a:p>
          <a:p>
            <a:pPr lvl="3"/>
            <a:r>
              <a:rPr lang="en-US" dirty="0" smtClean="0">
                <a:cs typeface="Arial" panose="020B0604020202020204" pitchFamily="34" charset="0"/>
              </a:rPr>
              <a:t>1 medium apple</a:t>
            </a:r>
          </a:p>
          <a:p>
            <a:pPr lvl="1"/>
            <a:r>
              <a:rPr lang="en-US" sz="1600" dirty="0" smtClean="0">
                <a:cs typeface="Arial" panose="020B0604020202020204" pitchFamily="34" charset="0"/>
              </a:rPr>
              <a:t>Peel, remove membrane, and section:</a:t>
            </a:r>
          </a:p>
          <a:p>
            <a:pPr lvl="3"/>
            <a:r>
              <a:rPr lang="en-US" dirty="0" smtClean="0">
                <a:cs typeface="Arial" panose="020B0604020202020204" pitchFamily="34" charset="0"/>
              </a:rPr>
              <a:t>1 medium orange		</a:t>
            </a:r>
          </a:p>
          <a:p>
            <a:pPr lvl="1"/>
            <a:r>
              <a:rPr lang="en-US" sz="1600" dirty="0" smtClean="0">
                <a:cs typeface="Arial" panose="020B0604020202020204" pitchFamily="34" charset="0"/>
              </a:rPr>
              <a:t>Wash and remove from the stems:</a:t>
            </a:r>
          </a:p>
          <a:p>
            <a:pPr lvl="3"/>
            <a:r>
              <a:rPr lang="en-US" dirty="0" smtClean="0">
                <a:cs typeface="Arial" panose="020B0604020202020204" pitchFamily="34" charset="0"/>
              </a:rPr>
              <a:t>1 cup green or red seedless grapes</a:t>
            </a:r>
          </a:p>
          <a:p>
            <a:pPr lvl="1"/>
            <a:r>
              <a:rPr lang="en-US" sz="1600" dirty="0" smtClean="0">
                <a:cs typeface="Arial" panose="020B0604020202020204" pitchFamily="34" charset="0"/>
              </a:rPr>
              <a:t>Wash:</a:t>
            </a:r>
          </a:p>
          <a:p>
            <a:pPr lvl="3"/>
            <a:r>
              <a:rPr lang="en-US" dirty="0" smtClean="0">
                <a:cs typeface="Arial" panose="020B0604020202020204" pitchFamily="34" charset="0"/>
              </a:rPr>
              <a:t>1 medium lemon</a:t>
            </a:r>
          </a:p>
          <a:p>
            <a:pPr lvl="1"/>
            <a:r>
              <a:rPr lang="en-US" sz="1600" dirty="0" smtClean="0">
                <a:cs typeface="Arial" panose="020B0604020202020204" pitchFamily="34" charset="0"/>
              </a:rPr>
              <a:t>Finely grate:</a:t>
            </a:r>
          </a:p>
          <a:p>
            <a:pPr lvl="3"/>
            <a:r>
              <a:rPr lang="en-US" dirty="0" smtClean="0">
                <a:cs typeface="Arial" panose="020B0604020202020204" pitchFamily="34" charset="0"/>
              </a:rPr>
              <a:t>the yellow rind of the lemon</a:t>
            </a:r>
          </a:p>
          <a:p>
            <a:pPr lvl="1"/>
            <a:r>
              <a:rPr lang="en-US" sz="1600" dirty="0" smtClean="0">
                <a:cs typeface="Arial" panose="020B0604020202020204" pitchFamily="34" charset="0"/>
              </a:rPr>
              <a:t>Place all fruit and grated rind in a large bowl. </a:t>
            </a:r>
            <a:endParaRPr lang="en-US" sz="1600" dirty="0">
              <a:cs typeface="Arial" panose="020B0604020202020204" pitchFamily="34" charset="0"/>
            </a:endParaRPr>
          </a:p>
          <a:p>
            <a:pPr lvl="1"/>
            <a:r>
              <a:rPr lang="en-US" sz="1600" dirty="0"/>
              <a:t>Toast:</a:t>
            </a:r>
          </a:p>
          <a:p>
            <a:pPr lvl="3"/>
            <a:r>
              <a:rPr lang="en-US" dirty="0"/>
              <a:t>2T grated coconut and ¼ c chopped pecans, cool, and add to the fruit bowl</a:t>
            </a:r>
          </a:p>
          <a:p>
            <a:pPr lvl="1"/>
            <a:r>
              <a:rPr lang="en-US" sz="1600" dirty="0"/>
              <a:t>Cut:</a:t>
            </a:r>
          </a:p>
          <a:p>
            <a:pPr lvl="3"/>
            <a:r>
              <a:rPr lang="en-US" dirty="0"/>
              <a:t> the lemon in half and squeeze the juice into the bowl with the fruit</a:t>
            </a:r>
          </a:p>
          <a:p>
            <a:pPr lvl="1"/>
            <a:r>
              <a:rPr lang="en-US" sz="1600" dirty="0"/>
              <a:t>Stir : </a:t>
            </a:r>
          </a:p>
          <a:p>
            <a:pPr lvl="3"/>
            <a:r>
              <a:rPr lang="en-US" dirty="0"/>
              <a:t>all ingredients in the bowl to mix zest and juice with the fruit</a:t>
            </a:r>
          </a:p>
          <a:p>
            <a:pPr lvl="1"/>
            <a:r>
              <a:rPr lang="en-US" sz="1600" dirty="0"/>
              <a:t>Chill or serve at room temperature.</a:t>
            </a:r>
          </a:p>
          <a:p>
            <a:pPr lvl="1"/>
            <a:endParaRPr lang="en-US" sz="1600" dirty="0" smtClean="0">
              <a:latin typeface="Arial" panose="020B0604020202020204" pitchFamily="34" charset="0"/>
              <a:cs typeface="Arial" panose="020B0604020202020204" pitchFamily="34" charset="0"/>
            </a:endParaRPr>
          </a:p>
          <a:p>
            <a:pPr lvl="1"/>
            <a:endParaRPr lang="en-US" dirty="0" smtClean="0"/>
          </a:p>
          <a:p>
            <a:pPr lvl="3"/>
            <a:endParaRPr lang="en-US" dirty="0" smtClean="0"/>
          </a:p>
          <a:p>
            <a:pPr lvl="3"/>
            <a:endParaRPr lang="en-US" dirty="0" smtClean="0"/>
          </a:p>
          <a:p>
            <a:endParaRPr lang="en-US" dirty="0"/>
          </a:p>
        </p:txBody>
      </p:sp>
      <p:sp>
        <p:nvSpPr>
          <p:cNvPr id="9"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67000" y="104541"/>
            <a:ext cx="6377940" cy="1293028"/>
          </a:xfrm>
        </p:spPr>
        <p:txBody>
          <a:bodyPr/>
          <a:lstStyle/>
          <a:p>
            <a:r>
              <a:rPr lang="en-US" b="1" dirty="0" smtClean="0">
                <a:solidFill>
                  <a:srgbClr val="C00000"/>
                </a:solidFill>
              </a:rPr>
              <a:t>Narrative Form Recipe</a:t>
            </a:r>
            <a:endParaRPr lang="en-US" b="1" dirty="0">
              <a:solidFill>
                <a:srgbClr val="C00000"/>
              </a:solidFill>
            </a:endParaRPr>
          </a:p>
        </p:txBody>
      </p:sp>
      <p:sp>
        <p:nvSpPr>
          <p:cNvPr id="8" name="Content Placeholder 7"/>
          <p:cNvSpPr>
            <a:spLocks noGrp="1"/>
          </p:cNvSpPr>
          <p:nvPr>
            <p:ph idx="1"/>
          </p:nvPr>
        </p:nvSpPr>
        <p:spPr>
          <a:xfrm>
            <a:off x="495300" y="1448748"/>
            <a:ext cx="8305800" cy="5422900"/>
          </a:xfrm>
        </p:spPr>
        <p:txBody>
          <a:bodyPr>
            <a:normAutofit/>
          </a:bodyPr>
          <a:lstStyle/>
          <a:p>
            <a:pPr marL="137160" indent="0" algn="ctr">
              <a:buNone/>
            </a:pPr>
            <a:r>
              <a:rPr lang="en-US" sz="2400" b="1" dirty="0" smtClean="0"/>
              <a:t>Fruit Salad</a:t>
            </a:r>
          </a:p>
          <a:p>
            <a:pPr marL="457200" lvl="1" indent="0">
              <a:buNone/>
            </a:pPr>
            <a:r>
              <a:rPr lang="en-US" sz="2400" dirty="0" smtClean="0">
                <a:latin typeface="Arial" panose="020B0604020202020204" pitchFamily="34" charset="0"/>
                <a:cs typeface="Arial" panose="020B0604020202020204" pitchFamily="34" charset="0"/>
              </a:rPr>
              <a:t>Chop 1 medium apple, and place in a large bowl. Peel, remove the membrane, and section 1 medium orange. Add to the bowl with the chopped apple. Wash and remove from the stems 1 C green or red seedless grapes. Add to the bowl with the apple and orange. Toast 2 T of grated coconut in the oven, cool, then add to the fruit in the bowl. Toast ½ c chopped pecans, cool, then add to the fruit and coconut in the bowl. Wash 1 medium lemon. Finely grate the yellow rind of the lemon on top of the fruit. Cut the lemon in half and squeeze the juice into the bowl with the fruit, coconut, and pecans. Stir the fruit mixture. Chill or serve at room temperature.</a:t>
            </a:r>
          </a:p>
          <a:p>
            <a:pPr lvl="1"/>
            <a:endParaRPr lang="en-US" dirty="0" smtClean="0"/>
          </a:p>
          <a:p>
            <a:endParaRPr lang="en-US" dirty="0"/>
          </a:p>
        </p:txBody>
      </p:sp>
      <p:sp>
        <p:nvSpPr>
          <p:cNvPr id="9"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Parts of a recipe</a:t>
            </a:r>
            <a:endParaRPr lang="en-US" dirty="0">
              <a:solidFill>
                <a:srgbClr val="C00000"/>
              </a:solidFill>
            </a:endParaRPr>
          </a:p>
        </p:txBody>
      </p:sp>
      <p:pic>
        <p:nvPicPr>
          <p:cNvPr id="1026" name="Picture 2" descr="http://www.nonisplace.com/wp-content/uploads/2014/10/IMG_179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1620" y="1839634"/>
            <a:ext cx="6631779" cy="442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752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20451" y="4595403"/>
            <a:ext cx="7268924" cy="2347150"/>
          </a:xfrm>
          <a:prstGeom prst="rect">
            <a:avLst/>
          </a:prstGeom>
        </p:spPr>
      </p:pic>
      <p:pic>
        <p:nvPicPr>
          <p:cNvPr id="12" name="Picture 11"/>
          <p:cNvPicPr>
            <a:picLocks noChangeAspect="1"/>
          </p:cNvPicPr>
          <p:nvPr/>
        </p:nvPicPr>
        <p:blipFill>
          <a:blip r:embed="rId3"/>
          <a:stretch>
            <a:fillRect/>
          </a:stretch>
        </p:blipFill>
        <p:spPr>
          <a:xfrm>
            <a:off x="420451" y="0"/>
            <a:ext cx="7272337" cy="4595403"/>
          </a:xfrm>
          <a:prstGeom prst="rect">
            <a:avLst/>
          </a:prstGeom>
        </p:spPr>
      </p:pic>
      <p:sp>
        <p:nvSpPr>
          <p:cNvPr id="13" name="TextBox 12"/>
          <p:cNvSpPr txBox="1"/>
          <p:nvPr/>
        </p:nvSpPr>
        <p:spPr>
          <a:xfrm>
            <a:off x="152400" y="1676400"/>
            <a:ext cx="1636949" cy="307777"/>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latin typeface="Arial Black" panose="020B0A04020102020204" pitchFamily="34" charset="0"/>
              </a:rPr>
              <a:t>Recipe Title</a:t>
            </a:r>
            <a:endParaRPr lang="en-US" sz="1400" dirty="0">
              <a:latin typeface="Arial Black" panose="020B0A04020102020204" pitchFamily="34" charset="0"/>
            </a:endParaRPr>
          </a:p>
        </p:txBody>
      </p:sp>
      <p:cxnSp>
        <p:nvCxnSpPr>
          <p:cNvPr id="15" name="Straight Connector 14"/>
          <p:cNvCxnSpPr>
            <a:stCxn id="13" idx="0"/>
          </p:cNvCxnSpPr>
          <p:nvPr/>
        </p:nvCxnSpPr>
        <p:spPr>
          <a:xfrm flipV="1">
            <a:off x="970875" y="838200"/>
            <a:ext cx="1848525" cy="8382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694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Chef with Robot Arms"/>
          <p:cNvPicPr>
            <a:picLocks noChangeAspect="1" noChangeArrowheads="1"/>
          </p:cNvPicPr>
          <p:nvPr/>
        </p:nvPicPr>
        <p:blipFill>
          <a:blip r:embed="rId3" cstate="print"/>
          <a:srcRect/>
          <a:stretch>
            <a:fillRect/>
          </a:stretch>
        </p:blipFill>
        <p:spPr bwMode="auto">
          <a:xfrm>
            <a:off x="6172200" y="1771650"/>
            <a:ext cx="2895600" cy="2746375"/>
          </a:xfrm>
          <a:prstGeom prst="rect">
            <a:avLst/>
          </a:prstGeom>
          <a:noFill/>
        </p:spPr>
      </p:pic>
      <p:sp>
        <p:nvSpPr>
          <p:cNvPr id="31746" name="Rectangle 2"/>
          <p:cNvSpPr>
            <a:spLocks noGrp="1" noChangeArrowheads="1"/>
          </p:cNvSpPr>
          <p:nvPr>
            <p:ph type="title"/>
          </p:nvPr>
        </p:nvSpPr>
        <p:spPr>
          <a:xfrm>
            <a:off x="1647305" y="258681"/>
            <a:ext cx="7101840" cy="1293028"/>
          </a:xfrm>
        </p:spPr>
        <p:txBody>
          <a:bodyPr/>
          <a:lstStyle/>
          <a:p>
            <a:r>
              <a:rPr lang="en-US" dirty="0"/>
              <a:t>Can You Read a Recipe?</a:t>
            </a:r>
          </a:p>
        </p:txBody>
      </p:sp>
      <p:sp>
        <p:nvSpPr>
          <p:cNvPr id="31747" name="Rectangle 3"/>
          <p:cNvSpPr>
            <a:spLocks noGrp="1" noChangeArrowheads="1"/>
          </p:cNvSpPr>
          <p:nvPr>
            <p:ph idx="1"/>
          </p:nvPr>
        </p:nvSpPr>
        <p:spPr>
          <a:xfrm>
            <a:off x="457200" y="1371600"/>
            <a:ext cx="8043862" cy="5270500"/>
          </a:xfrm>
        </p:spPr>
        <p:txBody>
          <a:bodyPr>
            <a:normAutofit lnSpcReduction="10000"/>
          </a:bodyPr>
          <a:lstStyle/>
          <a:p>
            <a:pPr marL="0" indent="0">
              <a:lnSpc>
                <a:spcPct val="90000"/>
              </a:lnSpc>
              <a:buNone/>
            </a:pPr>
            <a:r>
              <a:rPr lang="en-US" sz="2000" b="1" dirty="0"/>
              <a:t>Part </a:t>
            </a:r>
            <a:r>
              <a:rPr lang="en-US" sz="2000" b="1" dirty="0" smtClean="0"/>
              <a:t>A - Read </a:t>
            </a:r>
            <a:r>
              <a:rPr lang="en-US" sz="2000" b="1" dirty="0"/>
              <a:t>the recipe, and answer </a:t>
            </a:r>
            <a:r>
              <a:rPr lang="en-US" sz="2000" b="1" dirty="0" smtClean="0"/>
              <a:t>the questions on the next slide.</a:t>
            </a:r>
          </a:p>
          <a:p>
            <a:pPr lvl="1">
              <a:lnSpc>
                <a:spcPct val="90000"/>
              </a:lnSpc>
            </a:pPr>
            <a:endParaRPr lang="en-US" sz="1800" i="1" dirty="0" smtClean="0"/>
          </a:p>
          <a:p>
            <a:pPr marL="457200" lvl="1" indent="0">
              <a:lnSpc>
                <a:spcPct val="90000"/>
              </a:lnSpc>
              <a:buNone/>
            </a:pPr>
            <a:r>
              <a:rPr lang="en-US" sz="1800" i="1" dirty="0" smtClean="0"/>
              <a:t>Blonde Brownies</a:t>
            </a:r>
          </a:p>
          <a:p>
            <a:pPr lvl="2">
              <a:lnSpc>
                <a:spcPct val="90000"/>
              </a:lnSpc>
              <a:spcBef>
                <a:spcPct val="65000"/>
              </a:spcBef>
            </a:pPr>
            <a:r>
              <a:rPr lang="en-US" sz="1800" dirty="0" smtClean="0"/>
              <a:t>2 </a:t>
            </a:r>
            <a:r>
              <a:rPr lang="en-US" sz="1800" dirty="0"/>
              <a:t>c all-purpose flour</a:t>
            </a:r>
          </a:p>
          <a:p>
            <a:pPr lvl="2">
              <a:lnSpc>
                <a:spcPct val="90000"/>
              </a:lnSpc>
            </a:pPr>
            <a:r>
              <a:rPr lang="en-US" sz="1800" dirty="0"/>
              <a:t>2 t baking powder</a:t>
            </a:r>
          </a:p>
          <a:p>
            <a:pPr lvl="2">
              <a:lnSpc>
                <a:spcPct val="90000"/>
              </a:lnSpc>
            </a:pPr>
            <a:r>
              <a:rPr lang="en-US" sz="1800" dirty="0"/>
              <a:t>¼ t salt</a:t>
            </a:r>
          </a:p>
          <a:p>
            <a:pPr lvl="2">
              <a:lnSpc>
                <a:spcPct val="90000"/>
              </a:lnSpc>
            </a:pPr>
            <a:r>
              <a:rPr lang="en-US" sz="1800" dirty="0"/>
              <a:t>½ c butter or margarine</a:t>
            </a:r>
          </a:p>
          <a:p>
            <a:pPr lvl="2">
              <a:lnSpc>
                <a:spcPct val="90000"/>
              </a:lnSpc>
            </a:pPr>
            <a:r>
              <a:rPr lang="en-US" sz="1800" dirty="0"/>
              <a:t>2 c brown sugar</a:t>
            </a:r>
          </a:p>
          <a:p>
            <a:pPr lvl="2">
              <a:lnSpc>
                <a:spcPct val="90000"/>
              </a:lnSpc>
            </a:pPr>
            <a:r>
              <a:rPr lang="en-US" sz="1800" dirty="0"/>
              <a:t>2 eggs</a:t>
            </a:r>
          </a:p>
          <a:p>
            <a:pPr lvl="2">
              <a:lnSpc>
                <a:spcPct val="90000"/>
              </a:lnSpc>
            </a:pPr>
            <a:r>
              <a:rPr lang="en-US" sz="1800" dirty="0"/>
              <a:t>1 t vanilla</a:t>
            </a:r>
          </a:p>
          <a:p>
            <a:pPr lvl="2">
              <a:lnSpc>
                <a:spcPct val="90000"/>
              </a:lnSpc>
            </a:pPr>
            <a:r>
              <a:rPr lang="en-US" sz="1800" dirty="0"/>
              <a:t>1 c chopped nuts, optional</a:t>
            </a:r>
          </a:p>
          <a:p>
            <a:pPr lvl="1">
              <a:lnSpc>
                <a:spcPct val="90000"/>
              </a:lnSpc>
            </a:pPr>
            <a:r>
              <a:rPr lang="en-US" sz="2000" dirty="0"/>
              <a:t>Grease a 12x9x2-inch baking pan. Combine flour, baking powder, and salt; set aside. Melt butter; remove from heat. Stir in sugar. Add eggs and vanilla; stir until combined. Stir dry ingredients and nuts into sugar mixture. Spread in pan. Bake in a 350</a:t>
            </a:r>
            <a:r>
              <a:rPr lang="en-US" sz="2000" dirty="0">
                <a:latin typeface="Verdana"/>
              </a:rPr>
              <a:t>º</a:t>
            </a:r>
            <a:r>
              <a:rPr lang="en-US" sz="2000" dirty="0"/>
              <a:t> oven for 20 to 25 minutes. </a:t>
            </a:r>
          </a:p>
          <a:p>
            <a:pPr lvl="1">
              <a:lnSpc>
                <a:spcPct val="90000"/>
              </a:lnSpc>
            </a:pPr>
            <a:r>
              <a:rPr lang="en-US" sz="2000" dirty="0"/>
              <a:t>Makes 48 brownies.</a:t>
            </a:r>
          </a:p>
        </p:txBody>
      </p:sp>
      <p:sp>
        <p:nvSpPr>
          <p:cNvPr id="5"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solidFill>
                  <a:srgbClr val="000000"/>
                </a:solidFill>
              </a:rPr>
              <a:t>Copyright © Notice: The materials are copyrighted © and trademarked ™ as the property of The Curriculum Center for Family and Consumer Sciences, Texas Tech University.</a:t>
            </a:r>
          </a:p>
        </p:txBody>
      </p:sp>
    </p:spTree>
    <p:extLst>
      <p:ext uri="{BB962C8B-B14F-4D97-AF65-F5344CB8AC3E}">
        <p14:creationId xmlns:p14="http://schemas.microsoft.com/office/powerpoint/2010/main" val="30466891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od &amp;amp; Beverag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Food &amp;amp; Beverage</Template>
  <TotalTime>5690</TotalTime>
  <Words>1165</Words>
  <Application>Microsoft Office PowerPoint</Application>
  <PresentationFormat>On-screen Show (4:3)</PresentationFormat>
  <Paragraphs>135</Paragraphs>
  <Slides>14</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Arial</vt:lpstr>
      <vt:lpstr>Arial Black</vt:lpstr>
      <vt:lpstr>Bookman Old Style</vt:lpstr>
      <vt:lpstr>Calibri</vt:lpstr>
      <vt:lpstr>Century Gothic</vt:lpstr>
      <vt:lpstr>Lucida Sans Unicode</vt:lpstr>
      <vt:lpstr>Verdana</vt:lpstr>
      <vt:lpstr>Wingdings</vt:lpstr>
      <vt:lpstr>Wingdings 2</vt:lpstr>
      <vt:lpstr>Wingdings 3</vt:lpstr>
      <vt:lpstr>Food &amp;amp; Beverage</vt:lpstr>
      <vt:lpstr>Vapor Trail</vt:lpstr>
      <vt:lpstr>Warm-Up What’s wrong with this recipe?</vt:lpstr>
      <vt:lpstr>Reading Recipes</vt:lpstr>
      <vt:lpstr>Types of Recipe Formats</vt:lpstr>
      <vt:lpstr>Standard Form Recipe</vt:lpstr>
      <vt:lpstr>Action Form Recipe</vt:lpstr>
      <vt:lpstr>Narrative Form Recipe</vt:lpstr>
      <vt:lpstr>Parts of a recipe</vt:lpstr>
      <vt:lpstr>PowerPoint Presentation</vt:lpstr>
      <vt:lpstr>Can You Read a Recipe?</vt:lpstr>
      <vt:lpstr>Can You Read a Recipe?</vt:lpstr>
      <vt:lpstr>Can You Read a Recipe?</vt:lpstr>
      <vt:lpstr>Can You Read a Recipe?</vt:lpstr>
      <vt:lpstr>Cooking terms matching Worksheet</vt:lpstr>
      <vt:lpstr>Class 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Recipe Formats</dc:title>
  <dc:creator>patti</dc:creator>
  <cp:lastModifiedBy>Ashley Scherr</cp:lastModifiedBy>
  <cp:revision>31</cp:revision>
  <cp:lastPrinted>2014-08-07T19:34:33Z</cp:lastPrinted>
  <dcterms:created xsi:type="dcterms:W3CDTF">2009-12-16T20:21:27Z</dcterms:created>
  <dcterms:modified xsi:type="dcterms:W3CDTF">2016-08-01T14:45:31Z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TC300009031033</vt:lpwstr>
  </property>
</Properties>
</file>