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74" r:id="rId2"/>
    <p:sldId id="256" r:id="rId3"/>
    <p:sldId id="257" r:id="rId4"/>
    <p:sldId id="258" r:id="rId5"/>
    <p:sldId id="260" r:id="rId6"/>
    <p:sldId id="261" r:id="rId7"/>
    <p:sldId id="262" r:id="rId8"/>
    <p:sldId id="263" r:id="rId9"/>
    <p:sldId id="268" r:id="rId10"/>
    <p:sldId id="267" r:id="rId11"/>
    <p:sldId id="264" r:id="rId12"/>
    <p:sldId id="265" r:id="rId13"/>
    <p:sldId id="266"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10/7/2015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0762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3661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7135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4817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6631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5984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9689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827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6944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639775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7470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817703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174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583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3609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3752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7361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10/7/2015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62517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 – Knife Skills	</a:t>
            </a:r>
            <a:endParaRPr lang="en-US" dirty="0"/>
          </a:p>
        </p:txBody>
      </p:sp>
      <p:sp>
        <p:nvSpPr>
          <p:cNvPr id="3" name="Content Placeholder 2"/>
          <p:cNvSpPr>
            <a:spLocks noGrp="1"/>
          </p:cNvSpPr>
          <p:nvPr>
            <p:ph idx="1"/>
          </p:nvPr>
        </p:nvSpPr>
        <p:spPr/>
        <p:txBody>
          <a:bodyPr>
            <a:normAutofit/>
          </a:bodyPr>
          <a:lstStyle/>
          <a:p>
            <a:r>
              <a:rPr lang="en-US" sz="4000" dirty="0" smtClean="0"/>
              <a:t>In your notebooks answer the questions</a:t>
            </a:r>
          </a:p>
          <a:p>
            <a:r>
              <a:rPr lang="en-US" sz="4000" dirty="0" smtClean="0"/>
              <a:t>What are knife skills and why is it important to have good knife skills?</a:t>
            </a:r>
          </a:p>
        </p:txBody>
      </p:sp>
    </p:spTree>
    <p:extLst>
      <p:ext uri="{BB962C8B-B14F-4D97-AF65-F5344CB8AC3E}">
        <p14:creationId xmlns:p14="http://schemas.microsoft.com/office/powerpoint/2010/main" val="2618669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2" y="312314"/>
            <a:ext cx="10018713" cy="1271788"/>
          </a:xfrm>
        </p:spPr>
        <p:txBody>
          <a:bodyPr>
            <a:normAutofit/>
          </a:bodyPr>
          <a:lstStyle/>
          <a:p>
            <a:r>
              <a:rPr lang="en-US" sz="4800" dirty="0" smtClean="0">
                <a:latin typeface="AR BERKLEY" panose="02000000000000000000" pitchFamily="2" charset="0"/>
              </a:rPr>
              <a:t>Basic Knife Cuts</a:t>
            </a:r>
            <a:endParaRPr lang="en-US" sz="4800" dirty="0">
              <a:latin typeface="AR BERKLEY" panose="02000000000000000000" pitchFamily="2" charset="0"/>
            </a:endParaRPr>
          </a:p>
        </p:txBody>
      </p:sp>
      <p:pic>
        <p:nvPicPr>
          <p:cNvPr id="5126" name="Picture 6" descr="http://clinicalposters.com/img/photo/knife_cut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7355" y="1481727"/>
            <a:ext cx="7272625" cy="4930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481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57578"/>
            <a:ext cx="10018713" cy="1751526"/>
          </a:xfrm>
        </p:spPr>
        <p:txBody>
          <a:bodyPr>
            <a:normAutofit/>
          </a:bodyPr>
          <a:lstStyle/>
          <a:p>
            <a:r>
              <a:rPr lang="en-US" sz="4800" dirty="0" smtClean="0">
                <a:latin typeface="AR BERKLEY" panose="02000000000000000000" pitchFamily="2" charset="0"/>
              </a:rPr>
              <a:t>Basic Knife Cuts – </a:t>
            </a:r>
            <a:r>
              <a:rPr lang="en-US" sz="5400" dirty="0" smtClean="0"/>
              <a:t>Julienne</a:t>
            </a:r>
            <a:br>
              <a:rPr lang="en-US" sz="5400" dirty="0" smtClean="0"/>
            </a:br>
            <a:r>
              <a:rPr lang="en-US" sz="2800" dirty="0" smtClean="0"/>
              <a:t>Looks like a matchstick</a:t>
            </a:r>
            <a:r>
              <a:rPr lang="en-US" sz="2400" dirty="0" smtClean="0">
                <a:latin typeface="AR BERKLEY" panose="02000000000000000000" pitchFamily="2" charset="0"/>
              </a:rPr>
              <a:t> </a:t>
            </a:r>
            <a:endParaRPr lang="en-US" sz="4800" dirty="0">
              <a:latin typeface="AR BERKLEY" panose="02000000000000000000" pitchFamily="2" charset="0"/>
            </a:endParaRPr>
          </a:p>
        </p:txBody>
      </p:sp>
      <p:sp>
        <p:nvSpPr>
          <p:cNvPr id="3" name="Content Placeholder 2"/>
          <p:cNvSpPr>
            <a:spLocks noGrp="1"/>
          </p:cNvSpPr>
          <p:nvPr>
            <p:ph idx="1"/>
          </p:nvPr>
        </p:nvSpPr>
        <p:spPr>
          <a:xfrm>
            <a:off x="1020671" y="1146219"/>
            <a:ext cx="6680896" cy="5711781"/>
          </a:xfrm>
        </p:spPr>
        <p:txBody>
          <a:bodyPr>
            <a:normAutofit/>
          </a:bodyPr>
          <a:lstStyle/>
          <a:p>
            <a:r>
              <a:rPr lang="en-US" i="1" dirty="0" smtClean="0"/>
              <a:t>Step 1: </a:t>
            </a:r>
            <a:r>
              <a:rPr lang="en-US" dirty="0" smtClean="0"/>
              <a:t>Trim the veg so that the sides are straight, making it easier to produce even cuts.</a:t>
            </a:r>
          </a:p>
          <a:p>
            <a:r>
              <a:rPr lang="en-US" i="1" dirty="0" smtClean="0"/>
              <a:t>Step 2: </a:t>
            </a:r>
            <a:r>
              <a:rPr lang="en-US" dirty="0" smtClean="0"/>
              <a:t>Slice the veg lengthwise to </a:t>
            </a:r>
            <a:r>
              <a:rPr lang="en-US" b="1" dirty="0" smtClean="0"/>
              <a:t>1/8 in. </a:t>
            </a:r>
            <a:r>
              <a:rPr lang="en-US" dirty="0" smtClean="0"/>
              <a:t>thickness using parallel cuts. </a:t>
            </a:r>
          </a:p>
          <a:p>
            <a:r>
              <a:rPr lang="en-US" i="1" dirty="0" smtClean="0"/>
              <a:t>Step 3: </a:t>
            </a:r>
            <a:r>
              <a:rPr lang="en-US" dirty="0" smtClean="0"/>
              <a:t>Stack the slices and make even parallel cuts to produce a series of batons.</a:t>
            </a:r>
          </a:p>
          <a:p>
            <a:r>
              <a:rPr lang="en-US" i="1" dirty="0" smtClean="0"/>
              <a:t>Step 4</a:t>
            </a:r>
            <a:r>
              <a:rPr lang="en-US" dirty="0" smtClean="0"/>
              <a:t>: The finished result is a series of batons  </a:t>
            </a:r>
            <a:r>
              <a:rPr lang="en-US" b="1" dirty="0" smtClean="0"/>
              <a:t>1/8 in. x  1/8 in.  x  1-2 in. </a:t>
            </a:r>
            <a:endParaRPr lang="en-US" b="1" dirty="0"/>
          </a:p>
        </p:txBody>
      </p:sp>
      <p:pic>
        <p:nvPicPr>
          <p:cNvPr id="4098" name="Picture 2" descr="http://www.taste.com.au/images/articles/untitled071608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1568" y="2234214"/>
            <a:ext cx="4391694" cy="3149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583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80304"/>
            <a:ext cx="10018713" cy="1313645"/>
          </a:xfrm>
        </p:spPr>
        <p:txBody>
          <a:bodyPr>
            <a:normAutofit/>
          </a:bodyPr>
          <a:lstStyle/>
          <a:p>
            <a:r>
              <a:rPr lang="en-US" sz="4800" dirty="0" smtClean="0">
                <a:latin typeface="AR BERKLEY" panose="02000000000000000000" pitchFamily="2" charset="0"/>
              </a:rPr>
              <a:t>Basic Knife Cuts </a:t>
            </a:r>
            <a:r>
              <a:rPr lang="en-US" sz="4800" dirty="0" smtClean="0"/>
              <a:t>– </a:t>
            </a:r>
            <a:r>
              <a:rPr lang="en-US" sz="6000" dirty="0" err="1" smtClean="0"/>
              <a:t>Brunoise</a:t>
            </a:r>
            <a:r>
              <a:rPr lang="en-US" sz="6000" dirty="0" smtClean="0"/>
              <a:t> </a:t>
            </a:r>
            <a:endParaRPr lang="en-US" sz="6000" dirty="0"/>
          </a:p>
        </p:txBody>
      </p:sp>
      <p:sp>
        <p:nvSpPr>
          <p:cNvPr id="3" name="Content Placeholder 2"/>
          <p:cNvSpPr>
            <a:spLocks noGrp="1"/>
          </p:cNvSpPr>
          <p:nvPr>
            <p:ph idx="1"/>
          </p:nvPr>
        </p:nvSpPr>
        <p:spPr>
          <a:xfrm>
            <a:off x="1484310" y="1313645"/>
            <a:ext cx="5547555" cy="5447763"/>
          </a:xfrm>
        </p:spPr>
        <p:txBody>
          <a:bodyPr/>
          <a:lstStyle/>
          <a:p>
            <a:r>
              <a:rPr lang="en-US" i="1" dirty="0" smtClean="0"/>
              <a:t>Step 1</a:t>
            </a:r>
            <a:r>
              <a:rPr lang="en-US" dirty="0" smtClean="0"/>
              <a:t>: Prepare the veg as you would for Julienne making sure all sides are straight.</a:t>
            </a:r>
          </a:p>
          <a:p>
            <a:r>
              <a:rPr lang="en-US" i="1" dirty="0" smtClean="0"/>
              <a:t>Step 2</a:t>
            </a:r>
            <a:r>
              <a:rPr lang="en-US" dirty="0" smtClean="0"/>
              <a:t>: Slice veg lengthwise into 1/8 in. slices using a series of parallel slices.</a:t>
            </a:r>
          </a:p>
          <a:p>
            <a:r>
              <a:rPr lang="en-US" i="1" dirty="0" smtClean="0"/>
              <a:t>Step 3: </a:t>
            </a:r>
            <a:r>
              <a:rPr lang="en-US" dirty="0" smtClean="0"/>
              <a:t>Stack and cut each slice into 1/8 in. batons.</a:t>
            </a:r>
          </a:p>
          <a:p>
            <a:r>
              <a:rPr lang="en-US" i="1" dirty="0" smtClean="0"/>
              <a:t>Step 4: </a:t>
            </a:r>
            <a:r>
              <a:rPr lang="en-US" dirty="0" smtClean="0"/>
              <a:t>Using a series of parallel cuts, cut each baton into </a:t>
            </a:r>
            <a:r>
              <a:rPr lang="en-US" b="1" dirty="0" smtClean="0"/>
              <a:t>1/8 in. cubes</a:t>
            </a:r>
            <a:r>
              <a:rPr lang="en-US" dirty="0" smtClean="0"/>
              <a:t>.  </a:t>
            </a:r>
          </a:p>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8282883" y="1493949"/>
            <a:ext cx="2569336" cy="5138671"/>
          </a:xfrm>
          <a:prstGeom prst="rect">
            <a:avLst/>
          </a:prstGeom>
        </p:spPr>
      </p:pic>
    </p:spTree>
    <p:extLst>
      <p:ext uri="{BB962C8B-B14F-4D97-AF65-F5344CB8AC3E}">
        <p14:creationId xmlns:p14="http://schemas.microsoft.com/office/powerpoint/2010/main" val="639074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83336"/>
            <a:ext cx="10018713" cy="1493949"/>
          </a:xfrm>
        </p:spPr>
        <p:txBody>
          <a:bodyPr/>
          <a:lstStyle/>
          <a:p>
            <a:r>
              <a:rPr lang="en-US" sz="4800" dirty="0" smtClean="0">
                <a:latin typeface="AR BERKLEY" panose="02000000000000000000" pitchFamily="2" charset="0"/>
              </a:rPr>
              <a:t>Basic Knife Cuts </a:t>
            </a:r>
            <a:r>
              <a:rPr lang="en-US" dirty="0" smtClean="0"/>
              <a:t>– </a:t>
            </a:r>
            <a:r>
              <a:rPr lang="en-US" sz="5400" dirty="0" smtClean="0"/>
              <a:t>Small Dice</a:t>
            </a:r>
            <a:endParaRPr lang="en-US" dirty="0"/>
          </a:p>
        </p:txBody>
      </p:sp>
      <p:sp>
        <p:nvSpPr>
          <p:cNvPr id="3" name="Content Placeholder 2"/>
          <p:cNvSpPr>
            <a:spLocks noGrp="1"/>
          </p:cNvSpPr>
          <p:nvPr>
            <p:ph idx="1"/>
          </p:nvPr>
        </p:nvSpPr>
        <p:spPr>
          <a:xfrm>
            <a:off x="1484310" y="1867437"/>
            <a:ext cx="5586191" cy="4572000"/>
          </a:xfrm>
        </p:spPr>
        <p:txBody>
          <a:bodyPr/>
          <a:lstStyle/>
          <a:p>
            <a:r>
              <a:rPr lang="en-US" i="1" dirty="0"/>
              <a:t>Step 1: </a:t>
            </a:r>
            <a:r>
              <a:rPr lang="en-US" dirty="0"/>
              <a:t>Trim the veg so that the sides are straight, making it easier to produce even </a:t>
            </a:r>
            <a:r>
              <a:rPr lang="en-US" dirty="0" smtClean="0"/>
              <a:t>cuts. </a:t>
            </a:r>
          </a:p>
          <a:p>
            <a:r>
              <a:rPr lang="en-US" i="1" dirty="0"/>
              <a:t>Step 2: </a:t>
            </a:r>
            <a:r>
              <a:rPr lang="en-US" dirty="0"/>
              <a:t>Slice the veg lengthwise to </a:t>
            </a:r>
            <a:r>
              <a:rPr lang="en-US" b="1" dirty="0" smtClean="0"/>
              <a:t>1/4 </a:t>
            </a:r>
            <a:r>
              <a:rPr lang="en-US" b="1" dirty="0"/>
              <a:t>in. </a:t>
            </a:r>
            <a:r>
              <a:rPr lang="en-US" dirty="0"/>
              <a:t>thickness using parallel cuts. </a:t>
            </a:r>
          </a:p>
          <a:p>
            <a:r>
              <a:rPr lang="en-US" i="1" dirty="0"/>
              <a:t>Step 3: </a:t>
            </a:r>
            <a:r>
              <a:rPr lang="en-US" dirty="0"/>
              <a:t>Stack the slices and make even parallel cuts to produce a series of </a:t>
            </a:r>
            <a:r>
              <a:rPr lang="en-US" dirty="0" smtClean="0"/>
              <a:t>batons </a:t>
            </a:r>
            <a:r>
              <a:rPr lang="en-US" b="1" dirty="0" smtClean="0"/>
              <a:t>¼ in </a:t>
            </a:r>
            <a:r>
              <a:rPr lang="en-US" dirty="0" smtClean="0"/>
              <a:t>thick. .</a:t>
            </a:r>
            <a:endParaRPr lang="en-US" dirty="0"/>
          </a:p>
          <a:p>
            <a:r>
              <a:rPr lang="en-US" i="1" dirty="0" smtClean="0"/>
              <a:t>Step </a:t>
            </a:r>
            <a:r>
              <a:rPr lang="en-US" i="1" dirty="0"/>
              <a:t>4: </a:t>
            </a:r>
            <a:r>
              <a:rPr lang="en-US" dirty="0"/>
              <a:t>Using a series of parallel cuts, cut each baton into </a:t>
            </a:r>
            <a:r>
              <a:rPr lang="en-US" b="1" dirty="0" smtClean="0"/>
              <a:t>1/4 </a:t>
            </a:r>
            <a:r>
              <a:rPr lang="en-US" b="1" dirty="0"/>
              <a:t>in</a:t>
            </a:r>
            <a:r>
              <a:rPr lang="en-US" b="1" dirty="0" smtClean="0"/>
              <a:t>. x  1/4 in.  </a:t>
            </a:r>
            <a:r>
              <a:rPr lang="en-US" b="1" dirty="0"/>
              <a:t>cubes</a:t>
            </a:r>
            <a:endParaRPr lang="en-US" dirty="0"/>
          </a:p>
        </p:txBody>
      </p:sp>
      <p:pic>
        <p:nvPicPr>
          <p:cNvPr id="7170" name="Picture 2" descr="http://www.mediterrasian.com/graphics/recipes/how_to/carrot_chop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895" y="2139725"/>
            <a:ext cx="3862635" cy="386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82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70456"/>
            <a:ext cx="10018713" cy="1300767"/>
          </a:xfrm>
        </p:spPr>
        <p:txBody>
          <a:bodyPr/>
          <a:lstStyle/>
          <a:p>
            <a:r>
              <a:rPr lang="en-US" sz="4800" dirty="0">
                <a:latin typeface="AR BERKLEY" panose="02000000000000000000" pitchFamily="2" charset="0"/>
              </a:rPr>
              <a:t>Basic Knife Cuts </a:t>
            </a:r>
            <a:r>
              <a:rPr lang="en-US" dirty="0"/>
              <a:t>– </a:t>
            </a:r>
            <a:r>
              <a:rPr lang="en-US" sz="5400" dirty="0" smtClean="0"/>
              <a:t>Medium </a:t>
            </a:r>
            <a:r>
              <a:rPr lang="en-US" sz="5400" dirty="0"/>
              <a:t>Dice</a:t>
            </a:r>
            <a:endParaRPr lang="en-US" dirty="0"/>
          </a:p>
        </p:txBody>
      </p:sp>
      <p:sp>
        <p:nvSpPr>
          <p:cNvPr id="3" name="Content Placeholder 2"/>
          <p:cNvSpPr>
            <a:spLocks noGrp="1"/>
          </p:cNvSpPr>
          <p:nvPr>
            <p:ph idx="1"/>
          </p:nvPr>
        </p:nvSpPr>
        <p:spPr>
          <a:xfrm>
            <a:off x="1484311" y="2666999"/>
            <a:ext cx="4221030" cy="3124201"/>
          </a:xfrm>
        </p:spPr>
        <p:txBody>
          <a:bodyPr>
            <a:normAutofit/>
          </a:bodyPr>
          <a:lstStyle/>
          <a:p>
            <a:r>
              <a:rPr lang="en-US" sz="3600" dirty="0" smtClean="0"/>
              <a:t>Same process as small dice</a:t>
            </a:r>
          </a:p>
          <a:p>
            <a:r>
              <a:rPr lang="en-US" sz="3600" b="1" dirty="0"/>
              <a:t> </a:t>
            </a:r>
            <a:r>
              <a:rPr lang="en-US" sz="3600" b="1" dirty="0" smtClean="0"/>
              <a:t>½ in. x ½ in. cubes</a:t>
            </a:r>
            <a:endParaRPr lang="en-US" sz="3600" b="1" dirty="0"/>
          </a:p>
        </p:txBody>
      </p:sp>
      <p:pic>
        <p:nvPicPr>
          <p:cNvPr id="4" name="Picture 3"/>
          <p:cNvPicPr>
            <a:picLocks noChangeAspect="1"/>
          </p:cNvPicPr>
          <p:nvPr/>
        </p:nvPicPr>
        <p:blipFill>
          <a:blip r:embed="rId2"/>
          <a:stretch>
            <a:fillRect/>
          </a:stretch>
        </p:blipFill>
        <p:spPr>
          <a:xfrm>
            <a:off x="5576551" y="2910625"/>
            <a:ext cx="6050161" cy="2326985"/>
          </a:xfrm>
          <a:prstGeom prst="rect">
            <a:avLst/>
          </a:prstGeom>
        </p:spPr>
      </p:pic>
    </p:spTree>
    <p:extLst>
      <p:ext uri="{BB962C8B-B14F-4D97-AF65-F5344CB8AC3E}">
        <p14:creationId xmlns:p14="http://schemas.microsoft.com/office/powerpoint/2010/main" val="1574229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15911"/>
            <a:ext cx="10018713" cy="1210614"/>
          </a:xfrm>
        </p:spPr>
        <p:txBody>
          <a:bodyPr/>
          <a:lstStyle/>
          <a:p>
            <a:r>
              <a:rPr lang="en-US" sz="4800" dirty="0" smtClean="0">
                <a:latin typeface="AR BERKLEY" panose="02000000000000000000" pitchFamily="2" charset="0"/>
              </a:rPr>
              <a:t>Basic Knife Cuts </a:t>
            </a:r>
            <a:r>
              <a:rPr lang="en-US" dirty="0" smtClean="0"/>
              <a:t>– </a:t>
            </a:r>
            <a:r>
              <a:rPr lang="en-US" sz="5400" dirty="0" smtClean="0"/>
              <a:t>Diagonal (Bias) </a:t>
            </a:r>
            <a:endParaRPr lang="en-US" sz="5400" dirty="0"/>
          </a:p>
        </p:txBody>
      </p:sp>
      <p:sp>
        <p:nvSpPr>
          <p:cNvPr id="3" name="Content Placeholder 2"/>
          <p:cNvSpPr>
            <a:spLocks noGrp="1"/>
          </p:cNvSpPr>
          <p:nvPr>
            <p:ph idx="1"/>
          </p:nvPr>
        </p:nvSpPr>
        <p:spPr>
          <a:xfrm>
            <a:off x="1484308" y="321974"/>
            <a:ext cx="10018713" cy="4443210"/>
          </a:xfrm>
        </p:spPr>
        <p:txBody>
          <a:bodyPr/>
          <a:lstStyle/>
          <a:p>
            <a:r>
              <a:rPr lang="en-US" dirty="0"/>
              <a:t>Diagonal cutting is a simple Chinese cooking technique that can </a:t>
            </a:r>
            <a:r>
              <a:rPr lang="en-US" dirty="0" smtClean="0"/>
              <a:t> used </a:t>
            </a:r>
            <a:r>
              <a:rPr lang="en-US" dirty="0"/>
              <a:t>with many vegetables. </a:t>
            </a:r>
            <a:endParaRPr lang="en-US" dirty="0" smtClean="0"/>
          </a:p>
          <a:p>
            <a:r>
              <a:rPr lang="en-US" dirty="0" smtClean="0"/>
              <a:t>Cutting </a:t>
            </a:r>
            <a:r>
              <a:rPr lang="en-US" dirty="0"/>
              <a:t>vegetables on the diagonal exposes more of the vegetable's surface area to the heat. </a:t>
            </a:r>
            <a:endParaRPr lang="en-US" dirty="0" smtClean="0"/>
          </a:p>
          <a:p>
            <a:r>
              <a:rPr lang="en-US" dirty="0" smtClean="0"/>
              <a:t>Besides </a:t>
            </a:r>
            <a:r>
              <a:rPr lang="en-US" dirty="0"/>
              <a:t>making the vegetable cook more quickly, it allows it to absorb more of the sauces and seasonings it is cooked with. </a:t>
            </a:r>
          </a:p>
        </p:txBody>
      </p:sp>
      <p:pic>
        <p:nvPicPr>
          <p:cNvPr id="9218" name="Picture 2" descr="http://www.suzannelandry.com/wp-content/uploads/2010/11/Diagonal-Cu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657" y="4043967"/>
            <a:ext cx="3524694" cy="264352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finecooking.com/cms/uploadedimages/images/cooking/articles/issues_51-60/fc55pr055-01_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1699" y="4025970"/>
            <a:ext cx="3193821" cy="266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365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47731"/>
            <a:ext cx="10018713" cy="1455312"/>
          </a:xfrm>
        </p:spPr>
        <p:txBody>
          <a:bodyPr>
            <a:normAutofit/>
          </a:bodyPr>
          <a:lstStyle/>
          <a:p>
            <a:r>
              <a:rPr lang="en-US" sz="4800" dirty="0">
                <a:latin typeface="AR BERKLEY" panose="02000000000000000000" pitchFamily="2" charset="0"/>
              </a:rPr>
              <a:t>Basic Knife Cuts </a:t>
            </a:r>
            <a:r>
              <a:rPr lang="en-US" sz="4800" dirty="0"/>
              <a:t>– </a:t>
            </a:r>
            <a:r>
              <a:rPr lang="en-US" sz="5400" dirty="0" err="1" smtClean="0"/>
              <a:t>Chiffonade</a:t>
            </a:r>
            <a:endParaRPr lang="en-US" sz="4800" dirty="0"/>
          </a:p>
        </p:txBody>
      </p:sp>
      <p:sp>
        <p:nvSpPr>
          <p:cNvPr id="3" name="Content Placeholder 2"/>
          <p:cNvSpPr>
            <a:spLocks noGrp="1"/>
          </p:cNvSpPr>
          <p:nvPr>
            <p:ph idx="1"/>
          </p:nvPr>
        </p:nvSpPr>
        <p:spPr>
          <a:xfrm>
            <a:off x="1550897" y="1700012"/>
            <a:ext cx="5352180" cy="4456089"/>
          </a:xfrm>
        </p:spPr>
        <p:txBody>
          <a:bodyPr/>
          <a:lstStyle/>
          <a:p>
            <a:r>
              <a:rPr lang="en-US" dirty="0"/>
              <a:t>S</a:t>
            </a:r>
            <a:r>
              <a:rPr lang="en-US" i="1" dirty="0"/>
              <a:t>tep 1: </a:t>
            </a:r>
            <a:r>
              <a:rPr lang="en-US" dirty="0"/>
              <a:t>Wash and dry </a:t>
            </a:r>
            <a:r>
              <a:rPr lang="en-US" dirty="0" smtClean="0"/>
              <a:t>leaves </a:t>
            </a:r>
            <a:r>
              <a:rPr lang="en-US" dirty="0" err="1" smtClean="0"/>
              <a:t>awell</a:t>
            </a:r>
            <a:r>
              <a:rPr lang="en-US" dirty="0"/>
              <a:t>. </a:t>
            </a:r>
            <a:endParaRPr lang="en-US" dirty="0" smtClean="0"/>
          </a:p>
          <a:p>
            <a:r>
              <a:rPr lang="en-US" i="1" dirty="0" smtClean="0"/>
              <a:t>Step </a:t>
            </a:r>
            <a:r>
              <a:rPr lang="en-US" i="1" dirty="0"/>
              <a:t>2: </a:t>
            </a:r>
            <a:r>
              <a:rPr lang="en-US" dirty="0"/>
              <a:t>Carefully remove any stalks. </a:t>
            </a:r>
            <a:endParaRPr lang="en-US" dirty="0" smtClean="0"/>
          </a:p>
          <a:p>
            <a:r>
              <a:rPr lang="en-US" i="1" dirty="0" smtClean="0"/>
              <a:t>Step </a:t>
            </a:r>
            <a:r>
              <a:rPr lang="en-US" i="1" dirty="0"/>
              <a:t>3: </a:t>
            </a:r>
            <a:r>
              <a:rPr lang="en-US" dirty="0"/>
              <a:t>Stack and roll the leaves into a cylinder. </a:t>
            </a:r>
            <a:endParaRPr lang="en-US" dirty="0" smtClean="0"/>
          </a:p>
          <a:p>
            <a:r>
              <a:rPr lang="en-US" i="1" dirty="0" smtClean="0"/>
              <a:t>Step </a:t>
            </a:r>
            <a:r>
              <a:rPr lang="en-US" i="1" dirty="0"/>
              <a:t>4</a:t>
            </a:r>
            <a:r>
              <a:rPr lang="en-US" dirty="0"/>
              <a:t>: Slice crosswise into 1/8 inch strips.</a:t>
            </a:r>
          </a:p>
        </p:txBody>
      </p:sp>
      <p:pic>
        <p:nvPicPr>
          <p:cNvPr id="10242" name="Picture 2" descr="http://www.theorganickitchen.org/blog-tutorials/wp-content/uploads/2012/12/209849_487323411285883_498641703_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3077" y="1700012"/>
            <a:ext cx="4958343" cy="4958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210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70457"/>
            <a:ext cx="10018713" cy="1287888"/>
          </a:xfrm>
        </p:spPr>
        <p:txBody>
          <a:bodyPr>
            <a:normAutofit/>
          </a:bodyPr>
          <a:lstStyle/>
          <a:p>
            <a:r>
              <a:rPr lang="en-US" sz="4800" dirty="0">
                <a:latin typeface="AR BERKLEY" panose="02000000000000000000" pitchFamily="2" charset="0"/>
              </a:rPr>
              <a:t>Basic Knife Cuts </a:t>
            </a:r>
            <a:r>
              <a:rPr lang="en-US" sz="4800" dirty="0"/>
              <a:t>– </a:t>
            </a:r>
            <a:r>
              <a:rPr lang="en-US" sz="5400" dirty="0" smtClean="0"/>
              <a:t>Mince</a:t>
            </a:r>
            <a:endParaRPr lang="en-US" sz="4800" dirty="0"/>
          </a:p>
        </p:txBody>
      </p:sp>
      <p:sp>
        <p:nvSpPr>
          <p:cNvPr id="3" name="Content Placeholder 2"/>
          <p:cNvSpPr>
            <a:spLocks noGrp="1"/>
          </p:cNvSpPr>
          <p:nvPr>
            <p:ph idx="1"/>
          </p:nvPr>
        </p:nvSpPr>
        <p:spPr>
          <a:xfrm>
            <a:off x="1381281" y="1558345"/>
            <a:ext cx="4169514" cy="4760889"/>
          </a:xfrm>
        </p:spPr>
        <p:txBody>
          <a:bodyPr/>
          <a:lstStyle/>
          <a:p>
            <a:r>
              <a:rPr lang="en-US" b="1" dirty="0" smtClean="0"/>
              <a:t>Mince</a:t>
            </a:r>
            <a:r>
              <a:rPr lang="en-US" dirty="0" smtClean="0"/>
              <a:t> – to cut food into very fine pieces.</a:t>
            </a:r>
          </a:p>
          <a:p>
            <a:r>
              <a:rPr lang="en-US" dirty="0" smtClean="0"/>
              <a:t>Use a chef’s knife and keep guiding hand on the spine with fingers out of the way. </a:t>
            </a:r>
            <a:endParaRPr lang="en-US" dirty="0"/>
          </a:p>
        </p:txBody>
      </p:sp>
      <p:pic>
        <p:nvPicPr>
          <p:cNvPr id="11266" name="Picture 2" descr="http://www.recipetips.com/images/glossary/p/prep_mi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3667" y="1585180"/>
            <a:ext cx="4084226" cy="204211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www.culinate.com/hunk/620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667" y="3800702"/>
            <a:ext cx="4084226" cy="284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85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80304"/>
            <a:ext cx="10018713" cy="1481071"/>
          </a:xfrm>
        </p:spPr>
        <p:txBody>
          <a:bodyPr>
            <a:normAutofit/>
          </a:bodyPr>
          <a:lstStyle/>
          <a:p>
            <a:r>
              <a:rPr lang="en-US" sz="4800" dirty="0" smtClean="0">
                <a:latin typeface="AR BERKLEY" panose="02000000000000000000" pitchFamily="2" charset="0"/>
              </a:rPr>
              <a:t>Vegetables and Dip Lab</a:t>
            </a:r>
            <a:endParaRPr lang="en-US" sz="4800" dirty="0">
              <a:latin typeface="AR BERKLEY" panose="02000000000000000000" pitchFamily="2" charset="0"/>
            </a:endParaRPr>
          </a:p>
        </p:txBody>
      </p:sp>
      <p:sp>
        <p:nvSpPr>
          <p:cNvPr id="3" name="Content Placeholder 2"/>
          <p:cNvSpPr>
            <a:spLocks noGrp="1"/>
          </p:cNvSpPr>
          <p:nvPr>
            <p:ph idx="1"/>
          </p:nvPr>
        </p:nvSpPr>
        <p:spPr>
          <a:xfrm>
            <a:off x="1484310" y="1661375"/>
            <a:ext cx="10018713" cy="4129825"/>
          </a:xfrm>
        </p:spPr>
        <p:txBody>
          <a:bodyPr/>
          <a:lstStyle/>
          <a:p>
            <a:pPr lvl="0"/>
            <a:r>
              <a:rPr lang="en-US" dirty="0"/>
              <a:t>Carrots and celery - julienne </a:t>
            </a:r>
            <a:r>
              <a:rPr lang="en-US" dirty="0" smtClean="0"/>
              <a:t>(1/8 x </a:t>
            </a:r>
            <a:r>
              <a:rPr lang="en-US" dirty="0"/>
              <a:t>1/8 </a:t>
            </a:r>
            <a:r>
              <a:rPr lang="en-US" dirty="0" smtClean="0"/>
              <a:t>x 2 in. </a:t>
            </a:r>
            <a:r>
              <a:rPr lang="en-US" dirty="0"/>
              <a:t>in length), </a:t>
            </a:r>
            <a:r>
              <a:rPr lang="en-US" dirty="0" smtClean="0"/>
              <a:t>then cut </a:t>
            </a:r>
            <a:r>
              <a:rPr lang="en-US" dirty="0"/>
              <a:t>one of the julienne into </a:t>
            </a:r>
            <a:r>
              <a:rPr lang="en-US" dirty="0" err="1"/>
              <a:t>brunoise</a:t>
            </a:r>
            <a:r>
              <a:rPr lang="en-US" dirty="0"/>
              <a:t> (1/8 </a:t>
            </a:r>
            <a:r>
              <a:rPr lang="en-US" dirty="0" smtClean="0"/>
              <a:t>x </a:t>
            </a:r>
            <a:r>
              <a:rPr lang="en-US" dirty="0"/>
              <a:t>1/8 </a:t>
            </a:r>
            <a:r>
              <a:rPr lang="en-US" dirty="0" smtClean="0"/>
              <a:t>x </a:t>
            </a:r>
            <a:r>
              <a:rPr lang="en-US" dirty="0"/>
              <a:t>1/8).</a:t>
            </a:r>
          </a:p>
          <a:p>
            <a:pPr lvl="0"/>
            <a:r>
              <a:rPr lang="en-US" dirty="0" smtClean="0"/>
              <a:t>Create an </a:t>
            </a:r>
            <a:r>
              <a:rPr lang="en-US" dirty="0"/>
              <a:t>example of </a:t>
            </a:r>
            <a:r>
              <a:rPr lang="en-US" dirty="0" smtClean="0"/>
              <a:t>a small </a:t>
            </a:r>
            <a:r>
              <a:rPr lang="en-US" dirty="0"/>
              <a:t>dice (1/4 x 1/4 x 1/4) and medium dice ( 1/2 x 1/2 x 1/2) as well</a:t>
            </a:r>
          </a:p>
          <a:p>
            <a:pPr lvl="0"/>
            <a:r>
              <a:rPr lang="en-US" dirty="0"/>
              <a:t>Cucumber - diagonal cut 1/4" in width.</a:t>
            </a:r>
          </a:p>
          <a:p>
            <a:pPr lvl="0"/>
            <a:r>
              <a:rPr lang="en-US" dirty="0"/>
              <a:t>Spinach leaves – </a:t>
            </a:r>
            <a:r>
              <a:rPr lang="en-US" dirty="0" err="1" smtClean="0"/>
              <a:t>chiffonade</a:t>
            </a:r>
            <a:r>
              <a:rPr lang="en-US" dirty="0" smtClean="0"/>
              <a:t> and mince</a:t>
            </a:r>
          </a:p>
          <a:p>
            <a:pPr lvl="0"/>
            <a:r>
              <a:rPr lang="en-US" dirty="0" smtClean="0"/>
              <a:t>Save your best cut for evaluation prior to eating. </a:t>
            </a:r>
            <a:endParaRPr lang="en-US" dirty="0"/>
          </a:p>
          <a:p>
            <a:endParaRPr lang="en-US" dirty="0"/>
          </a:p>
        </p:txBody>
      </p:sp>
    </p:spTree>
    <p:extLst>
      <p:ext uri="{BB962C8B-B14F-4D97-AF65-F5344CB8AC3E}">
        <p14:creationId xmlns:p14="http://schemas.microsoft.com/office/powerpoint/2010/main" val="3670612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 BERKLEY" panose="02000000000000000000" pitchFamily="2" charset="0"/>
              </a:rPr>
              <a:t>Basic Knife Skills</a:t>
            </a:r>
            <a:endParaRPr lang="en-US" dirty="0">
              <a:latin typeface="AR BERKLEY" panose="02000000000000000000" pitchFamily="2" charset="0"/>
            </a:endParaRPr>
          </a:p>
        </p:txBody>
      </p:sp>
      <p:sp>
        <p:nvSpPr>
          <p:cNvPr id="3" name="Subtitle 2"/>
          <p:cNvSpPr>
            <a:spLocks noGrp="1"/>
          </p:cNvSpPr>
          <p:nvPr>
            <p:ph type="subTitle" idx="1"/>
          </p:nvPr>
        </p:nvSpPr>
        <p:spPr/>
        <p:txBody>
          <a:bodyPr>
            <a:normAutofit/>
          </a:bodyPr>
          <a:lstStyle/>
          <a:p>
            <a:r>
              <a:rPr lang="en-US" sz="2800" dirty="0" smtClean="0"/>
              <a:t>Safety &amp; Sanitation Unit</a:t>
            </a:r>
            <a:endParaRPr lang="en-US" sz="2800" dirty="0"/>
          </a:p>
        </p:txBody>
      </p:sp>
    </p:spTree>
    <p:extLst>
      <p:ext uri="{BB962C8B-B14F-4D97-AF65-F5344CB8AC3E}">
        <p14:creationId xmlns:p14="http://schemas.microsoft.com/office/powerpoint/2010/main" val="73437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976" y="112830"/>
            <a:ext cx="9601196" cy="1303867"/>
          </a:xfrm>
        </p:spPr>
        <p:txBody>
          <a:bodyPr>
            <a:normAutofit fontScale="90000"/>
          </a:bodyPr>
          <a:lstStyle/>
          <a:p>
            <a:r>
              <a:rPr lang="en-US" dirty="0"/>
              <a:t/>
            </a:r>
            <a:br>
              <a:rPr lang="en-US" dirty="0"/>
            </a:br>
            <a:r>
              <a:rPr lang="en-US" sz="5300" dirty="0">
                <a:latin typeface="AR BERKLEY" panose="02000000000000000000" pitchFamily="2" charset="0"/>
              </a:rPr>
              <a:t>Work Area Set Up: </a:t>
            </a:r>
            <a:endParaRPr lang="en-US" dirty="0">
              <a:latin typeface="AR BERKLEY" panose="02000000000000000000" pitchFamily="2" charset="0"/>
            </a:endParaRPr>
          </a:p>
        </p:txBody>
      </p:sp>
      <p:sp>
        <p:nvSpPr>
          <p:cNvPr id="3" name="Content Placeholder 2"/>
          <p:cNvSpPr>
            <a:spLocks noGrp="1"/>
          </p:cNvSpPr>
          <p:nvPr>
            <p:ph idx="1"/>
          </p:nvPr>
        </p:nvSpPr>
        <p:spPr>
          <a:xfrm>
            <a:off x="1295401" y="837127"/>
            <a:ext cx="6109951" cy="6020873"/>
          </a:xfrm>
        </p:spPr>
        <p:txBody>
          <a:bodyPr/>
          <a:lstStyle/>
          <a:p>
            <a:endParaRPr lang="en-US" dirty="0"/>
          </a:p>
          <a:p>
            <a:r>
              <a:rPr lang="en-US" sz="3600" dirty="0"/>
              <a:t>1. Sanitize work area. </a:t>
            </a:r>
          </a:p>
          <a:p>
            <a:r>
              <a:rPr lang="en-US" sz="3600" dirty="0"/>
              <a:t>2. Stabilize cutting board by placing a damp dish cloth under it to prevent movement. </a:t>
            </a:r>
          </a:p>
          <a:p>
            <a:r>
              <a:rPr lang="en-US" sz="3600" dirty="0"/>
              <a:t>3. Set up bowls to use for waste and for useable product. </a:t>
            </a:r>
          </a:p>
        </p:txBody>
      </p:sp>
      <p:pic>
        <p:nvPicPr>
          <p:cNvPr id="4" name="Picture 3"/>
          <p:cNvPicPr>
            <a:picLocks noChangeAspect="1"/>
          </p:cNvPicPr>
          <p:nvPr/>
        </p:nvPicPr>
        <p:blipFill>
          <a:blip r:embed="rId2"/>
          <a:stretch>
            <a:fillRect/>
          </a:stretch>
        </p:blipFill>
        <p:spPr>
          <a:xfrm>
            <a:off x="7735540" y="1799514"/>
            <a:ext cx="3117029" cy="2337834"/>
          </a:xfrm>
          <a:prstGeom prst="rect">
            <a:avLst/>
          </a:prstGeom>
        </p:spPr>
      </p:pic>
      <p:pic>
        <p:nvPicPr>
          <p:cNvPr id="5" name="Picture 4"/>
          <p:cNvPicPr>
            <a:picLocks noChangeAspect="1"/>
          </p:cNvPicPr>
          <p:nvPr/>
        </p:nvPicPr>
        <p:blipFill>
          <a:blip r:embed="rId3"/>
          <a:stretch>
            <a:fillRect/>
          </a:stretch>
        </p:blipFill>
        <p:spPr>
          <a:xfrm>
            <a:off x="7735540" y="4232248"/>
            <a:ext cx="3117029" cy="2325846"/>
          </a:xfrm>
          <a:prstGeom prst="rect">
            <a:avLst/>
          </a:prstGeom>
        </p:spPr>
      </p:pic>
    </p:spTree>
    <p:extLst>
      <p:ext uri="{BB962C8B-B14F-4D97-AF65-F5344CB8AC3E}">
        <p14:creationId xmlns:p14="http://schemas.microsoft.com/office/powerpoint/2010/main" val="30410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15909"/>
            <a:ext cx="10018713" cy="1184855"/>
          </a:xfrm>
        </p:spPr>
        <p:txBody>
          <a:bodyPr>
            <a:normAutofit fontScale="90000"/>
          </a:bodyPr>
          <a:lstStyle/>
          <a:p>
            <a:r>
              <a:rPr lang="en-US" dirty="0"/>
              <a:t/>
            </a:r>
            <a:br>
              <a:rPr lang="en-US" dirty="0"/>
            </a:br>
            <a:r>
              <a:rPr lang="en-US" sz="4800" dirty="0">
                <a:latin typeface="AR BERKLEY" panose="02000000000000000000" pitchFamily="2" charset="0"/>
              </a:rPr>
              <a:t>Holding a Chef’s knife: </a:t>
            </a:r>
            <a:endParaRPr lang="en-US" dirty="0">
              <a:latin typeface="AR BERKLEY" panose="02000000000000000000" pitchFamily="2" charset="0"/>
            </a:endParaRPr>
          </a:p>
        </p:txBody>
      </p:sp>
      <p:sp>
        <p:nvSpPr>
          <p:cNvPr id="3" name="Content Placeholder 2"/>
          <p:cNvSpPr>
            <a:spLocks noGrp="1"/>
          </p:cNvSpPr>
          <p:nvPr>
            <p:ph idx="1"/>
          </p:nvPr>
        </p:nvSpPr>
        <p:spPr>
          <a:xfrm>
            <a:off x="1484310" y="1519707"/>
            <a:ext cx="10018713" cy="4739425"/>
          </a:xfrm>
        </p:spPr>
        <p:txBody>
          <a:bodyPr>
            <a:normAutofit fontScale="92500" lnSpcReduction="10000"/>
          </a:bodyPr>
          <a:lstStyle/>
          <a:p>
            <a:endParaRPr lang="en-US" dirty="0" smtClean="0"/>
          </a:p>
          <a:p>
            <a:endParaRPr lang="en-US" dirty="0"/>
          </a:p>
          <a:p>
            <a:endParaRPr lang="en-US" dirty="0" smtClean="0"/>
          </a:p>
          <a:p>
            <a:endParaRPr lang="en-US" dirty="0"/>
          </a:p>
          <a:p>
            <a:endParaRPr lang="en-US" dirty="0"/>
          </a:p>
          <a:p>
            <a:endParaRPr lang="en-US" dirty="0"/>
          </a:p>
          <a:p>
            <a:r>
              <a:rPr lang="en-US" sz="3000" dirty="0"/>
              <a:t>Hold knife with fingers around the </a:t>
            </a:r>
            <a:r>
              <a:rPr lang="en-US" sz="3000" dirty="0" smtClean="0"/>
              <a:t>handle with </a:t>
            </a:r>
            <a:r>
              <a:rPr lang="en-US" sz="3000" dirty="0"/>
              <a:t>thumb and index finger on the metal of the blade. </a:t>
            </a:r>
          </a:p>
          <a:p>
            <a:r>
              <a:rPr lang="en-US" sz="3000" dirty="0" smtClean="0"/>
              <a:t>NO </a:t>
            </a:r>
            <a:r>
              <a:rPr lang="en-US" sz="3000" dirty="0"/>
              <a:t>fingers under the blade! </a:t>
            </a:r>
            <a:endParaRPr lang="en-US" sz="3000" dirty="0" smtClean="0"/>
          </a:p>
          <a:p>
            <a:r>
              <a:rPr lang="en-US" sz="3000" dirty="0" smtClean="0"/>
              <a:t>Do not point finger over the spine.</a:t>
            </a:r>
            <a:endParaRPr lang="en-US" sz="3000" dirty="0"/>
          </a:p>
          <a:p>
            <a:endParaRPr lang="en-US" dirty="0"/>
          </a:p>
        </p:txBody>
      </p:sp>
      <p:pic>
        <p:nvPicPr>
          <p:cNvPr id="5" name="Picture 4"/>
          <p:cNvPicPr>
            <a:picLocks noChangeAspect="1"/>
          </p:cNvPicPr>
          <p:nvPr/>
        </p:nvPicPr>
        <p:blipFill>
          <a:blip r:embed="rId2"/>
          <a:stretch>
            <a:fillRect/>
          </a:stretch>
        </p:blipFill>
        <p:spPr>
          <a:xfrm>
            <a:off x="1687132" y="1043191"/>
            <a:ext cx="9156879" cy="2833349"/>
          </a:xfrm>
          <a:prstGeom prst="rect">
            <a:avLst/>
          </a:prstGeom>
        </p:spPr>
      </p:pic>
      <p:pic>
        <p:nvPicPr>
          <p:cNvPr id="7" name="Content Placeholder 5"/>
          <p:cNvPicPr>
            <a:picLocks noChangeAspect="1"/>
          </p:cNvPicPr>
          <p:nvPr/>
        </p:nvPicPr>
        <p:blipFill>
          <a:blip r:embed="rId3"/>
          <a:stretch>
            <a:fillRect/>
          </a:stretch>
        </p:blipFill>
        <p:spPr>
          <a:xfrm>
            <a:off x="7287026" y="4532270"/>
            <a:ext cx="4215995" cy="2107998"/>
          </a:xfrm>
          <a:prstGeom prst="rect">
            <a:avLst/>
          </a:prstGeom>
        </p:spPr>
      </p:pic>
    </p:spTree>
    <p:extLst>
      <p:ext uri="{BB962C8B-B14F-4D97-AF65-F5344CB8AC3E}">
        <p14:creationId xmlns:p14="http://schemas.microsoft.com/office/powerpoint/2010/main" val="3825577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15910"/>
            <a:ext cx="10018713" cy="1609859"/>
          </a:xfrm>
        </p:spPr>
        <p:txBody>
          <a:bodyPr>
            <a:normAutofit fontScale="90000"/>
          </a:bodyPr>
          <a:lstStyle/>
          <a:p>
            <a:r>
              <a:rPr lang="en-US" sz="6600" dirty="0">
                <a:latin typeface="AR BERKLEY" panose="02000000000000000000" pitchFamily="2" charset="0"/>
              </a:rPr>
              <a:t>The Chef’s Knife</a:t>
            </a:r>
            <a:br>
              <a:rPr lang="en-US" sz="6600" dirty="0">
                <a:latin typeface="AR BERKLEY" panose="02000000000000000000" pitchFamily="2" charset="0"/>
              </a:rPr>
            </a:br>
            <a:r>
              <a:rPr lang="en-US" dirty="0"/>
              <a:t>The Most Important Kitchen Tool </a:t>
            </a:r>
          </a:p>
        </p:txBody>
      </p:sp>
      <p:sp>
        <p:nvSpPr>
          <p:cNvPr id="3" name="Content Placeholder 2"/>
          <p:cNvSpPr>
            <a:spLocks noGrp="1"/>
          </p:cNvSpPr>
          <p:nvPr>
            <p:ph idx="1"/>
          </p:nvPr>
        </p:nvSpPr>
        <p:spPr>
          <a:xfrm>
            <a:off x="1484310" y="3670479"/>
            <a:ext cx="10018713" cy="3052293"/>
          </a:xfrm>
        </p:spPr>
        <p:txBody>
          <a:bodyPr/>
          <a:lstStyle/>
          <a:p>
            <a:r>
              <a:rPr lang="en-US" dirty="0" smtClean="0"/>
              <a:t>1. The sturdy </a:t>
            </a:r>
            <a:r>
              <a:rPr lang="en-US" b="1" dirty="0" smtClean="0"/>
              <a:t>spine</a:t>
            </a:r>
            <a:r>
              <a:rPr lang="en-US" dirty="0" smtClean="0"/>
              <a:t> of the blade can be used to break up small bones or shellfish.</a:t>
            </a:r>
          </a:p>
          <a:p>
            <a:r>
              <a:rPr lang="en-US" dirty="0" smtClean="0"/>
              <a:t>2. The </a:t>
            </a:r>
            <a:r>
              <a:rPr lang="en-US" b="1" dirty="0" smtClean="0"/>
              <a:t>tip </a:t>
            </a:r>
            <a:r>
              <a:rPr lang="en-US" dirty="0" smtClean="0"/>
              <a:t>of the blade is suitable for many small cutting jobs. It is particularly useful for chopping onions, mushrooms, garlic, and other small veggies. </a:t>
            </a:r>
          </a:p>
          <a:p>
            <a:r>
              <a:rPr lang="en-US" dirty="0" smtClean="0"/>
              <a:t>3. The </a:t>
            </a:r>
            <a:r>
              <a:rPr lang="en-US" b="1" dirty="0" smtClean="0"/>
              <a:t>mid-section</a:t>
            </a:r>
            <a:r>
              <a:rPr lang="en-US" dirty="0" smtClean="0"/>
              <a:t> of the blade is great for either firm or soft food. The gentle curve of the blade is ideal for mincing of leeks, chives, herbs, etc. </a:t>
            </a:r>
            <a:endParaRPr lang="en-US" dirty="0"/>
          </a:p>
        </p:txBody>
      </p:sp>
      <p:pic>
        <p:nvPicPr>
          <p:cNvPr id="4" name="Content Placeholder 3"/>
          <p:cNvPicPr>
            <a:picLocks noChangeAspect="1"/>
          </p:cNvPicPr>
          <p:nvPr/>
        </p:nvPicPr>
        <p:blipFill>
          <a:blip r:embed="rId2"/>
          <a:stretch>
            <a:fillRect/>
          </a:stretch>
        </p:blipFill>
        <p:spPr>
          <a:xfrm>
            <a:off x="2807593" y="1637740"/>
            <a:ext cx="6980349" cy="2032739"/>
          </a:xfrm>
          <a:prstGeom prst="rect">
            <a:avLst/>
          </a:prstGeom>
        </p:spPr>
      </p:pic>
    </p:spTree>
    <p:extLst>
      <p:ext uri="{BB962C8B-B14F-4D97-AF65-F5344CB8AC3E}">
        <p14:creationId xmlns:p14="http://schemas.microsoft.com/office/powerpoint/2010/main" val="2288443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80305"/>
            <a:ext cx="10018713" cy="1468192"/>
          </a:xfrm>
        </p:spPr>
        <p:txBody>
          <a:bodyPr>
            <a:normAutofit fontScale="90000"/>
          </a:bodyPr>
          <a:lstStyle/>
          <a:p>
            <a:r>
              <a:rPr lang="en-US" sz="6600" dirty="0">
                <a:latin typeface="AR BERKLEY" panose="02000000000000000000" pitchFamily="2" charset="0"/>
              </a:rPr>
              <a:t>The Chef’s Knife</a:t>
            </a:r>
            <a:br>
              <a:rPr lang="en-US" sz="6600" dirty="0">
                <a:latin typeface="AR BERKLEY" panose="02000000000000000000" pitchFamily="2" charset="0"/>
              </a:rPr>
            </a:br>
            <a:r>
              <a:rPr lang="en-US" dirty="0"/>
              <a:t>The Most Important Kitchen Tool </a:t>
            </a:r>
          </a:p>
        </p:txBody>
      </p:sp>
      <p:sp>
        <p:nvSpPr>
          <p:cNvPr id="3" name="Content Placeholder 2"/>
          <p:cNvSpPr>
            <a:spLocks noGrp="1"/>
          </p:cNvSpPr>
          <p:nvPr>
            <p:ph idx="1"/>
          </p:nvPr>
        </p:nvSpPr>
        <p:spPr>
          <a:xfrm>
            <a:off x="1484310" y="3374265"/>
            <a:ext cx="10018713" cy="3202547"/>
          </a:xfrm>
        </p:spPr>
        <p:txBody>
          <a:bodyPr/>
          <a:lstStyle/>
          <a:p>
            <a:r>
              <a:rPr lang="en-US" dirty="0" smtClean="0"/>
              <a:t>4. The weight distribution is optimal at the </a:t>
            </a:r>
            <a:r>
              <a:rPr lang="en-US" b="1" dirty="0" smtClean="0"/>
              <a:t>heel</a:t>
            </a:r>
            <a:r>
              <a:rPr lang="en-US" dirty="0" smtClean="0"/>
              <a:t> of the blade and is used to chop through extremely firm food products. </a:t>
            </a:r>
          </a:p>
          <a:p>
            <a:r>
              <a:rPr lang="en-US" dirty="0" smtClean="0"/>
              <a:t>5. The wide </a:t>
            </a:r>
            <a:r>
              <a:rPr lang="en-US" b="1" dirty="0" smtClean="0"/>
              <a:t>flat</a:t>
            </a:r>
            <a:r>
              <a:rPr lang="en-US" dirty="0" smtClean="0"/>
              <a:t> </a:t>
            </a:r>
            <a:r>
              <a:rPr lang="en-US" b="1" dirty="0" smtClean="0"/>
              <a:t>surface</a:t>
            </a:r>
            <a:r>
              <a:rPr lang="en-US" dirty="0" smtClean="0"/>
              <a:t> of the blade is suitable for flattening and shaping of meat cuts such as filets as well as for lifting/moving of the chopped product. Can be used to smash garlic prior to mincing.  </a:t>
            </a:r>
            <a:endParaRPr lang="en-US" dirty="0"/>
          </a:p>
        </p:txBody>
      </p:sp>
      <p:pic>
        <p:nvPicPr>
          <p:cNvPr id="4" name="Content Placeholder 3"/>
          <p:cNvPicPr>
            <a:picLocks noChangeAspect="1"/>
          </p:cNvPicPr>
          <p:nvPr/>
        </p:nvPicPr>
        <p:blipFill>
          <a:blip r:embed="rId2"/>
          <a:stretch>
            <a:fillRect/>
          </a:stretch>
        </p:blipFill>
        <p:spPr>
          <a:xfrm>
            <a:off x="2807593" y="1637740"/>
            <a:ext cx="6980349" cy="2032739"/>
          </a:xfrm>
          <a:prstGeom prst="rect">
            <a:avLst/>
          </a:prstGeom>
        </p:spPr>
      </p:pic>
    </p:spTree>
    <p:extLst>
      <p:ext uri="{BB962C8B-B14F-4D97-AF65-F5344CB8AC3E}">
        <p14:creationId xmlns:p14="http://schemas.microsoft.com/office/powerpoint/2010/main" val="3896852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1146220"/>
          </a:xfrm>
        </p:spPr>
        <p:txBody>
          <a:bodyPr>
            <a:normAutofit fontScale="90000"/>
          </a:bodyPr>
          <a:lstStyle/>
          <a:p>
            <a:r>
              <a:rPr lang="en-US" dirty="0"/>
              <a:t/>
            </a:r>
            <a:br>
              <a:rPr lang="en-US" dirty="0"/>
            </a:br>
            <a:r>
              <a:rPr lang="en-US" sz="5300" dirty="0">
                <a:latin typeface="AR BERKLEY" panose="02000000000000000000" pitchFamily="2" charset="0"/>
              </a:rPr>
              <a:t>Knife Safety </a:t>
            </a:r>
            <a:endParaRPr lang="en-US" dirty="0">
              <a:latin typeface="AR BERKLEY" panose="02000000000000000000" pitchFamily="2" charset="0"/>
            </a:endParaRPr>
          </a:p>
        </p:txBody>
      </p:sp>
      <p:sp>
        <p:nvSpPr>
          <p:cNvPr id="3" name="Content Placeholder 2"/>
          <p:cNvSpPr>
            <a:spLocks noGrp="1"/>
          </p:cNvSpPr>
          <p:nvPr>
            <p:ph idx="1"/>
          </p:nvPr>
        </p:nvSpPr>
        <p:spPr>
          <a:xfrm>
            <a:off x="1484310" y="1300766"/>
            <a:ext cx="10018713" cy="5357611"/>
          </a:xfrm>
        </p:spPr>
        <p:txBody>
          <a:bodyPr>
            <a:normAutofit fontScale="92500" lnSpcReduction="20000"/>
          </a:bodyPr>
          <a:lstStyle/>
          <a:p>
            <a:r>
              <a:rPr lang="en-US" dirty="0" smtClean="0"/>
              <a:t>1. Keep knives sharp. Dull knifes are more dangerous than sharp knives. </a:t>
            </a:r>
          </a:p>
          <a:p>
            <a:r>
              <a:rPr lang="en-US" dirty="0" smtClean="0"/>
              <a:t>2. Always use a cutting board.</a:t>
            </a:r>
          </a:p>
          <a:p>
            <a:r>
              <a:rPr lang="en-US" dirty="0" smtClean="0"/>
              <a:t>3. Pay attention.</a:t>
            </a:r>
          </a:p>
          <a:p>
            <a:r>
              <a:rPr lang="en-US" dirty="0" smtClean="0"/>
              <a:t>4. Cut away from yourself and others. </a:t>
            </a:r>
          </a:p>
          <a:p>
            <a:r>
              <a:rPr lang="en-US" dirty="0" smtClean="0"/>
              <a:t>5. Use knives only for cutting.</a:t>
            </a:r>
          </a:p>
          <a:p>
            <a:r>
              <a:rPr lang="en-US" dirty="0" smtClean="0"/>
              <a:t>6. Don’t catch a falling knife.</a:t>
            </a:r>
          </a:p>
          <a:p>
            <a:r>
              <a:rPr lang="en-US" dirty="0" smtClean="0"/>
              <a:t>7. Don’t leave knives in the sink.</a:t>
            </a:r>
          </a:p>
          <a:p>
            <a:r>
              <a:rPr lang="en-US" dirty="0" smtClean="0"/>
              <a:t>8. Clean knives carefully with the sharp edge away from you. </a:t>
            </a:r>
          </a:p>
          <a:p>
            <a:r>
              <a:rPr lang="en-US" dirty="0" smtClean="0"/>
              <a:t>9. Store knives in a safe place, not in drawers. </a:t>
            </a:r>
          </a:p>
          <a:p>
            <a:r>
              <a:rPr lang="en-US" dirty="0" smtClean="0"/>
              <a:t>10. Carry a knife properly:</a:t>
            </a:r>
          </a:p>
          <a:p>
            <a:pPr lvl="1"/>
            <a:r>
              <a:rPr lang="en-US" dirty="0" smtClean="0"/>
              <a:t>Hold it beside you, point down, sharp edge back and away from you</a:t>
            </a:r>
          </a:p>
          <a:p>
            <a:pPr lvl="1"/>
            <a:r>
              <a:rPr lang="en-US" dirty="0" smtClean="0"/>
              <a:t>Don’t swing your arm</a:t>
            </a:r>
          </a:p>
          <a:p>
            <a:pPr lvl="1"/>
            <a:r>
              <a:rPr lang="en-US" dirty="0" smtClean="0"/>
              <a:t>Let people know you are walking past them with a knife. VERY IMPORTANT! </a:t>
            </a:r>
            <a:endParaRPr lang="en-US" dirty="0"/>
          </a:p>
        </p:txBody>
      </p:sp>
    </p:spTree>
    <p:extLst>
      <p:ext uri="{BB962C8B-B14F-4D97-AF65-F5344CB8AC3E}">
        <p14:creationId xmlns:p14="http://schemas.microsoft.com/office/powerpoint/2010/main" val="3721130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1146219"/>
          </a:xfrm>
        </p:spPr>
        <p:txBody>
          <a:bodyPr>
            <a:normAutofit/>
          </a:bodyPr>
          <a:lstStyle/>
          <a:p>
            <a:r>
              <a:rPr lang="en-US" sz="4800" dirty="0" smtClean="0">
                <a:latin typeface="AR BERKLEY" panose="02000000000000000000" pitchFamily="2" charset="0"/>
              </a:rPr>
              <a:t>Why Different Knives are Needed</a:t>
            </a:r>
            <a:endParaRPr lang="en-US" sz="4800" dirty="0">
              <a:latin typeface="AR BERKLEY" panose="02000000000000000000" pitchFamily="2" charset="0"/>
            </a:endParaRPr>
          </a:p>
        </p:txBody>
      </p:sp>
      <p:sp>
        <p:nvSpPr>
          <p:cNvPr id="3" name="Content Placeholder 2"/>
          <p:cNvSpPr>
            <a:spLocks noGrp="1"/>
          </p:cNvSpPr>
          <p:nvPr>
            <p:ph idx="1"/>
          </p:nvPr>
        </p:nvSpPr>
        <p:spPr>
          <a:xfrm>
            <a:off x="1257311" y="1391809"/>
            <a:ext cx="8873544" cy="5280337"/>
          </a:xfrm>
        </p:spPr>
        <p:txBody>
          <a:bodyPr>
            <a:normAutofit fontScale="92500" lnSpcReduction="10000"/>
          </a:bodyPr>
          <a:lstStyle/>
          <a:p>
            <a:pPr marL="0" indent="0">
              <a:buNone/>
            </a:pPr>
            <a:r>
              <a:rPr lang="en-US" dirty="0" smtClean="0"/>
              <a:t>Cutting different types of food requires different types of knives. There is no universal knife for the multitude of cutting tasks. </a:t>
            </a:r>
          </a:p>
          <a:p>
            <a:pPr marL="0" indent="0">
              <a:buNone/>
            </a:pPr>
            <a:endParaRPr lang="en-US" dirty="0" smtClean="0"/>
          </a:p>
          <a:p>
            <a:r>
              <a:rPr lang="en-US" dirty="0" smtClean="0"/>
              <a:t>The </a:t>
            </a:r>
            <a:r>
              <a:rPr lang="en-US" b="1" dirty="0"/>
              <a:t>chef’s knife </a:t>
            </a:r>
            <a:r>
              <a:rPr lang="en-US" dirty="0"/>
              <a:t>is ideal for all food preparations including </a:t>
            </a:r>
            <a:r>
              <a:rPr lang="en-US" b="1" dirty="0"/>
              <a:t>mincing, dicing,</a:t>
            </a:r>
            <a:r>
              <a:rPr lang="en-US" dirty="0"/>
              <a:t> and </a:t>
            </a:r>
            <a:r>
              <a:rPr lang="en-US" b="1" dirty="0"/>
              <a:t>slicing</a:t>
            </a:r>
            <a:r>
              <a:rPr lang="en-US" dirty="0"/>
              <a:t>. It is the manual food processor. </a:t>
            </a:r>
            <a:endParaRPr lang="en-US" dirty="0" smtClean="0"/>
          </a:p>
          <a:p>
            <a:r>
              <a:rPr lang="en-US" b="1" dirty="0"/>
              <a:t>Fillet knife </a:t>
            </a:r>
            <a:r>
              <a:rPr lang="en-US" dirty="0"/>
              <a:t>used for filleting fish and is flexible for deboning. </a:t>
            </a:r>
          </a:p>
          <a:p>
            <a:r>
              <a:rPr lang="en-US" dirty="0" smtClean="0"/>
              <a:t>A </a:t>
            </a:r>
            <a:r>
              <a:rPr lang="en-US" b="1" dirty="0"/>
              <a:t>cleaver</a:t>
            </a:r>
            <a:r>
              <a:rPr lang="en-US" dirty="0"/>
              <a:t> is ideal for chopping bones or very tough meat or </a:t>
            </a:r>
            <a:r>
              <a:rPr lang="en-US" dirty="0" smtClean="0"/>
              <a:t>veg.</a:t>
            </a:r>
          </a:p>
          <a:p>
            <a:r>
              <a:rPr lang="en-US" dirty="0" smtClean="0"/>
              <a:t>Slicing bread, ripe tomatoes, or a crispy roast a knife with a </a:t>
            </a:r>
            <a:r>
              <a:rPr lang="en-US" b="1" dirty="0" smtClean="0"/>
              <a:t>serrated</a:t>
            </a:r>
            <a:r>
              <a:rPr lang="en-US" dirty="0" smtClean="0"/>
              <a:t> </a:t>
            </a:r>
            <a:r>
              <a:rPr lang="en-US" b="1" dirty="0" smtClean="0"/>
              <a:t>edge</a:t>
            </a:r>
            <a:r>
              <a:rPr lang="en-US" dirty="0" smtClean="0"/>
              <a:t> such as a </a:t>
            </a:r>
            <a:r>
              <a:rPr lang="en-US" b="1" dirty="0" smtClean="0"/>
              <a:t>bread knife</a:t>
            </a:r>
            <a:r>
              <a:rPr lang="en-US" dirty="0"/>
              <a:t> </a:t>
            </a:r>
            <a:r>
              <a:rPr lang="en-US" dirty="0" smtClean="0"/>
              <a:t>is the right tool. </a:t>
            </a:r>
          </a:p>
          <a:p>
            <a:r>
              <a:rPr lang="en-US" dirty="0"/>
              <a:t>In order to </a:t>
            </a:r>
            <a:r>
              <a:rPr lang="en-US" dirty="0" smtClean="0"/>
              <a:t>peel or cut </a:t>
            </a:r>
            <a:r>
              <a:rPr lang="en-US" dirty="0"/>
              <a:t>small veg and fruit a small blade or </a:t>
            </a:r>
            <a:r>
              <a:rPr lang="en-US" b="1" dirty="0"/>
              <a:t>paring knife </a:t>
            </a:r>
            <a:r>
              <a:rPr lang="en-US" dirty="0"/>
              <a:t>is </a:t>
            </a:r>
            <a:r>
              <a:rPr lang="en-US" dirty="0" smtClean="0"/>
              <a:t>used. </a:t>
            </a:r>
          </a:p>
          <a:p>
            <a:r>
              <a:rPr lang="en-US" b="1" dirty="0"/>
              <a:t>Utility knife </a:t>
            </a:r>
            <a:r>
              <a:rPr lang="en-US" dirty="0"/>
              <a:t>is a general purpose knife, not great for precision. </a:t>
            </a:r>
            <a:endParaRPr lang="en-US" dirty="0" smtClean="0"/>
          </a:p>
          <a:p>
            <a:r>
              <a:rPr lang="en-US" dirty="0" smtClean="0"/>
              <a:t>A </a:t>
            </a:r>
            <a:r>
              <a:rPr lang="en-US" b="1" dirty="0" smtClean="0"/>
              <a:t>carving knife </a:t>
            </a:r>
            <a:r>
              <a:rPr lang="en-US" dirty="0" smtClean="0"/>
              <a:t>with a long and straight edge is ideal for carving.</a:t>
            </a:r>
          </a:p>
          <a:p>
            <a:endParaRPr lang="en-US" dirty="0" smtClean="0"/>
          </a:p>
          <a:p>
            <a:endParaRPr lang="en-US" dirty="0"/>
          </a:p>
        </p:txBody>
      </p:sp>
      <p:pic>
        <p:nvPicPr>
          <p:cNvPr id="3074" name="Picture 2" descr="http://files.idealhomegarden.com/files/commons/different_types_of_knives_you_need_utility_knife_cleaver_paring_fillet_chefs_bread_13630452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4479" y="1048268"/>
            <a:ext cx="1788176" cy="50641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924167" y="6376871"/>
            <a:ext cx="1828800" cy="295275"/>
          </a:xfrm>
          <a:prstGeom prst="rect">
            <a:avLst/>
          </a:prstGeom>
        </p:spPr>
      </p:pic>
      <p:sp>
        <p:nvSpPr>
          <p:cNvPr id="5" name="TextBox 4"/>
          <p:cNvSpPr txBox="1"/>
          <p:nvPr/>
        </p:nvSpPr>
        <p:spPr>
          <a:xfrm>
            <a:off x="9944479" y="6112384"/>
            <a:ext cx="1788176" cy="338554"/>
          </a:xfrm>
          <a:prstGeom prst="rect">
            <a:avLst/>
          </a:prstGeom>
          <a:solidFill>
            <a:schemeClr val="bg1"/>
          </a:solidFill>
        </p:spPr>
        <p:txBody>
          <a:bodyPr wrap="square" rtlCol="0">
            <a:spAutoFit/>
          </a:bodyPr>
          <a:lstStyle/>
          <a:p>
            <a:r>
              <a:rPr lang="en-US" sz="1600" b="1" dirty="0" smtClean="0">
                <a:latin typeface="Bookman Old Style" panose="02050604050505020204" pitchFamily="18" charset="0"/>
              </a:rPr>
              <a:t>Carving Knife</a:t>
            </a:r>
            <a:endParaRPr lang="en-US" sz="1600" b="1" dirty="0">
              <a:latin typeface="Bookman Old Style" panose="02050604050505020204" pitchFamily="18" charset="0"/>
            </a:endParaRPr>
          </a:p>
        </p:txBody>
      </p:sp>
    </p:spTree>
    <p:extLst>
      <p:ext uri="{BB962C8B-B14F-4D97-AF65-F5344CB8AC3E}">
        <p14:creationId xmlns:p14="http://schemas.microsoft.com/office/powerpoint/2010/main" val="2649691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31821"/>
            <a:ext cx="10018713" cy="1326524"/>
          </a:xfrm>
        </p:spPr>
        <p:txBody>
          <a:bodyPr>
            <a:normAutofit/>
          </a:bodyPr>
          <a:lstStyle/>
          <a:p>
            <a:r>
              <a:rPr lang="en-US" sz="4800" dirty="0" smtClean="0">
                <a:latin typeface="AR BERKLEY" panose="02000000000000000000" pitchFamily="2" charset="0"/>
              </a:rPr>
              <a:t>Claw Grip</a:t>
            </a:r>
            <a:endParaRPr lang="en-US" sz="4800" dirty="0">
              <a:latin typeface="AR BERKLEY" panose="02000000000000000000" pitchFamily="2" charset="0"/>
            </a:endParaRPr>
          </a:p>
        </p:txBody>
      </p:sp>
      <p:sp>
        <p:nvSpPr>
          <p:cNvPr id="3" name="Content Placeholder 2"/>
          <p:cNvSpPr>
            <a:spLocks noGrp="1"/>
          </p:cNvSpPr>
          <p:nvPr>
            <p:ph idx="1"/>
          </p:nvPr>
        </p:nvSpPr>
        <p:spPr>
          <a:xfrm>
            <a:off x="1484310" y="1558345"/>
            <a:ext cx="4633155" cy="4232855"/>
          </a:xfrm>
        </p:spPr>
        <p:txBody>
          <a:bodyPr/>
          <a:lstStyle/>
          <a:p>
            <a:r>
              <a:rPr lang="en-US" b="1" dirty="0" smtClean="0"/>
              <a:t>Claw Grip </a:t>
            </a:r>
            <a:r>
              <a:rPr lang="en-US" dirty="0" smtClean="0"/>
              <a:t>-  Keep fingers curled inward and grip the food with the fingernails  so that fingers stay out of harm's way. The side of the knife blade actually rests against the first knuckle of the guiding hand, which helps keep the blade perpendicular to the cutting board. </a:t>
            </a:r>
          </a:p>
          <a:p>
            <a:endParaRPr lang="en-US" dirty="0"/>
          </a:p>
        </p:txBody>
      </p:sp>
      <p:pic>
        <p:nvPicPr>
          <p:cNvPr id="6148" name="Picture 4" descr="Image result for claw grip coo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129" y="1624485"/>
            <a:ext cx="5611950" cy="365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6313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4576</TotalTime>
  <Words>1086</Words>
  <Application>Microsoft Office PowerPoint</Application>
  <PresentationFormat>Widescreen</PresentationFormat>
  <Paragraphs>92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 BERKLEY</vt:lpstr>
      <vt:lpstr>Arial</vt:lpstr>
      <vt:lpstr>Bookman Old Style</vt:lpstr>
      <vt:lpstr>Corbel</vt:lpstr>
      <vt:lpstr>Parallax</vt:lpstr>
      <vt:lpstr>Warm-Up – Knife Skills </vt:lpstr>
      <vt:lpstr>Basic Knife Skills</vt:lpstr>
      <vt:lpstr> Work Area Set Up: </vt:lpstr>
      <vt:lpstr> Holding a Chef’s knife: </vt:lpstr>
      <vt:lpstr>The Chef’s Knife The Most Important Kitchen Tool </vt:lpstr>
      <vt:lpstr>The Chef’s Knife The Most Important Kitchen Tool </vt:lpstr>
      <vt:lpstr> Knife Safety </vt:lpstr>
      <vt:lpstr>Why Different Knives are Needed</vt:lpstr>
      <vt:lpstr>Claw Grip</vt:lpstr>
      <vt:lpstr>Basic Knife Cuts</vt:lpstr>
      <vt:lpstr>Basic Knife Cuts – Julienne Looks like a matchstick </vt:lpstr>
      <vt:lpstr>Basic Knife Cuts – Brunoise </vt:lpstr>
      <vt:lpstr>Basic Knife Cuts – Small Dice</vt:lpstr>
      <vt:lpstr>Basic Knife Cuts – Medium Dice</vt:lpstr>
      <vt:lpstr>Basic Knife Cuts – Diagonal (Bias) </vt:lpstr>
      <vt:lpstr>Basic Knife Cuts – Chiffonade</vt:lpstr>
      <vt:lpstr>Basic Knife Cuts – Mince</vt:lpstr>
      <vt:lpstr>Vegetables and Dip Lab</vt:lpstr>
    </vt:vector>
  </TitlesOfParts>
  <Company>Austin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Knife Skills</dc:title>
  <dc:creator>Ashley Scherr</dc:creator>
  <cp:lastModifiedBy>Ashley Scherr</cp:lastModifiedBy>
  <cp:revision>21</cp:revision>
  <dcterms:created xsi:type="dcterms:W3CDTF">2015-07-31T14:35:09Z</dcterms:created>
  <dcterms:modified xsi:type="dcterms:W3CDTF">2015-10-07T13:57:08Z</dcterms:modified>
</cp:coreProperties>
</file>